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6"/>
  </p:notesMasterIdLst>
  <p:sldIdLst>
    <p:sldId id="2271" r:id="rId3"/>
    <p:sldId id="2324" r:id="rId4"/>
    <p:sldId id="2235" r:id="rId5"/>
    <p:sldId id="2470" r:id="rId6"/>
    <p:sldId id="2523" r:id="rId7"/>
    <p:sldId id="2524" r:id="rId8"/>
    <p:sldId id="2525" r:id="rId9"/>
    <p:sldId id="2059" r:id="rId10"/>
    <p:sldId id="2233" r:id="rId11"/>
    <p:sldId id="2526" r:id="rId12"/>
    <p:sldId id="2527" r:id="rId13"/>
    <p:sldId id="2529" r:id="rId14"/>
    <p:sldId id="2528" r:id="rId15"/>
    <p:sldId id="2530" r:id="rId16"/>
    <p:sldId id="2532" r:id="rId17"/>
    <p:sldId id="2531" r:id="rId18"/>
    <p:sldId id="2533" r:id="rId19"/>
    <p:sldId id="2534" r:id="rId20"/>
    <p:sldId id="2535" r:id="rId21"/>
    <p:sldId id="2536" r:id="rId22"/>
    <p:sldId id="2537" r:id="rId23"/>
    <p:sldId id="2538" r:id="rId24"/>
    <p:sldId id="2539" r:id="rId25"/>
    <p:sldId id="2540" r:id="rId26"/>
    <p:sldId id="2541" r:id="rId27"/>
    <p:sldId id="2542" r:id="rId28"/>
    <p:sldId id="2543" r:id="rId29"/>
    <p:sldId id="2544" r:id="rId30"/>
    <p:sldId id="2545" r:id="rId31"/>
    <p:sldId id="2546" r:id="rId32"/>
    <p:sldId id="2547" r:id="rId33"/>
    <p:sldId id="2548" r:id="rId34"/>
    <p:sldId id="2549" r:id="rId35"/>
    <p:sldId id="2550" r:id="rId36"/>
    <p:sldId id="1986" r:id="rId37"/>
    <p:sldId id="2520" r:id="rId38"/>
    <p:sldId id="2551" r:id="rId39"/>
    <p:sldId id="2553" r:id="rId40"/>
    <p:sldId id="2554" r:id="rId41"/>
    <p:sldId id="2555" r:id="rId42"/>
    <p:sldId id="2556" r:id="rId43"/>
    <p:sldId id="1948" r:id="rId44"/>
    <p:sldId id="1894" r:id="rId4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E6FF"/>
    <a:srgbClr val="DDF0FF"/>
    <a:srgbClr val="007FDE"/>
    <a:srgbClr val="2F07D7"/>
    <a:srgbClr val="C00000"/>
    <a:srgbClr val="0083E6"/>
    <a:srgbClr val="960000"/>
    <a:srgbClr val="F1E061"/>
    <a:srgbClr val="F4B75E"/>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18" autoAdjust="0"/>
    <p:restoredTop sz="93697" autoAdjust="0"/>
  </p:normalViewPr>
  <p:slideViewPr>
    <p:cSldViewPr>
      <p:cViewPr varScale="1">
        <p:scale>
          <a:sx n="97" d="100"/>
          <a:sy n="97" d="100"/>
        </p:scale>
        <p:origin x="-1498"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10/18/2023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9884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0287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2826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60817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3665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0630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19948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9705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5393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86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935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16336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115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87754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4727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90230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2273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04083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67699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6266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0984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95805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447597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00186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44405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90795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682869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93872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16175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1835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70467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5390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6874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43</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9221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1956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719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10/18/2023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10/18/2023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67</a:t>
            </a: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18 October 2023</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9" name="TextBox 8"/>
          <p:cNvSpPr txBox="1"/>
          <p:nvPr/>
        </p:nvSpPr>
        <p:spPr>
          <a:xfrm>
            <a:off x="609599" y="4267200"/>
            <a:ext cx="8095129" cy="553998"/>
          </a:xfrm>
          <a:prstGeom prst="rect">
            <a:avLst/>
          </a:prstGeom>
          <a:noFill/>
        </p:spPr>
        <p:txBody>
          <a:bodyPr wrap="square" rtlCol="0">
            <a:spAutoFit/>
          </a:bodyPr>
          <a:lstStyle/>
          <a:p>
            <a:pPr algn="ctr"/>
            <a:r>
              <a:rPr lang="en-US" sz="30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Body, </a:t>
            </a:r>
            <a:r>
              <a:rPr lang="en-US" sz="3000" b="1"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Members 12:1-31</a:t>
            </a:r>
            <a:endParaRPr lang="en-US" sz="30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Ordering Church and Worship</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143000"/>
            <a:ext cx="8610601" cy="52776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believed it was vital for Christians to have the right knowledge of spiritual gifts, and understand how they are to function in the lives of each believer and, more importantly, in the life of the church community. </a:t>
            </a:r>
          </a:p>
          <a:p>
            <a:pPr indent="457200">
              <a:spcAft>
                <a:spcPts val="1200"/>
              </a:spcAft>
            </a:pPr>
            <a:r>
              <a:rPr lang="en-US" sz="2400" b="1" dirty="0" smtClean="0">
                <a:latin typeface="Cambria" pitchFamily="18" charset="0"/>
                <a:ea typeface="Cambria" panose="02040503050406030204" pitchFamily="18" charset="0"/>
              </a:rPr>
              <a:t>Paul then contrasts the dimness of the Corinthians’ former understanding as pagans with the light of the Spirit they have experienced as believers in Christ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12:2-3</a:t>
            </a:r>
            <a:r>
              <a:rPr lang="en-US" sz="2400" b="1" dirty="0" smtClean="0">
                <a:latin typeface="Cambria" pitchFamily="18" charset="0"/>
                <a:ea typeface="Cambria" panose="02040503050406030204" pitchFamily="18" charset="0"/>
              </a:rPr>
              <a:t>).</a:t>
            </a:r>
          </a:p>
          <a:p>
            <a:pPr indent="457200">
              <a:spcAft>
                <a:spcPts val="1200"/>
              </a:spcAft>
            </a:pPr>
            <a:r>
              <a:rPr lang="en-US" sz="2400" b="1" dirty="0" smtClean="0">
                <a:latin typeface="Cambria" pitchFamily="18" charset="0"/>
                <a:ea typeface="Cambria" panose="02040503050406030204" pitchFamily="18" charset="0"/>
              </a:rPr>
              <a:t>In their former condition, before they were saved and without the spirit, they served powerless idols out of ignorance.  But now, as believers who have been enabled by the indwelling Spirit to confess Jesus as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Lord</a:t>
            </a:r>
            <a:r>
              <a:rPr lang="en-US" sz="2400" b="1" i="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12:3</a:t>
            </a:r>
            <a:r>
              <a:rPr lang="en-US" sz="2400" b="1" dirty="0" smtClean="0">
                <a:latin typeface="Cambria" pitchFamily="18" charset="0"/>
                <a:ea typeface="Cambria" panose="02040503050406030204" pitchFamily="18" charset="0"/>
              </a:rPr>
              <a:t>), they no longer reject Christ, but accept Him for who He really is: our Savior and Lord. </a:t>
            </a:r>
          </a:p>
        </p:txBody>
      </p:sp>
    </p:spTree>
    <p:extLst>
      <p:ext uri="{BB962C8B-B14F-4D97-AF65-F5344CB8AC3E}">
        <p14:creationId xmlns:p14="http://schemas.microsoft.com/office/powerpoint/2010/main" xmlns="" val="33823831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1206500"/>
            <a:ext cx="8662148" cy="507831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rPr>
              <a:t>4</a:t>
            </a:r>
            <a:r>
              <a:rPr lang="en-US" sz="2400" i="1" dirty="0" smtClean="0">
                <a:latin typeface="Georgia" panose="02040502050405020303" pitchFamily="18" charset="0"/>
              </a:rPr>
              <a:t>There </a:t>
            </a:r>
            <a:r>
              <a:rPr lang="en-US" sz="2400" i="1" dirty="0">
                <a:latin typeface="Georgia" panose="02040502050405020303" pitchFamily="18" charset="0"/>
              </a:rPr>
              <a:t>are diversities of gifts, but the same Spirit</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5</a:t>
            </a:r>
            <a:r>
              <a:rPr lang="en-US" sz="2400" i="1" dirty="0" smtClean="0">
                <a:latin typeface="Georgia" panose="02040502050405020303" pitchFamily="18" charset="0"/>
              </a:rPr>
              <a:t>There </a:t>
            </a:r>
            <a:r>
              <a:rPr lang="en-US" sz="2400" i="1" dirty="0">
                <a:latin typeface="Georgia" panose="02040502050405020303" pitchFamily="18" charset="0"/>
              </a:rPr>
              <a:t>are differences of ministries, but the same Lord</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6</a:t>
            </a:r>
            <a:r>
              <a:rPr lang="en-US" sz="2400" i="1" dirty="0" smtClean="0">
                <a:latin typeface="Georgia" panose="02040502050405020303" pitchFamily="18" charset="0"/>
              </a:rPr>
              <a:t>And </a:t>
            </a:r>
            <a:r>
              <a:rPr lang="en-US" sz="2400" i="1" dirty="0">
                <a:latin typeface="Georgia" panose="02040502050405020303" pitchFamily="18" charset="0"/>
              </a:rPr>
              <a:t>there are diversities of activities, but it is the </a:t>
            </a:r>
            <a:r>
              <a:rPr lang="en-US" sz="2400" i="1" dirty="0" smtClean="0">
                <a:latin typeface="Georgia" panose="02040502050405020303" pitchFamily="18" charset="0"/>
              </a:rPr>
              <a:t>same God who works</a:t>
            </a:r>
            <a:r>
              <a:rPr lang="en-US" sz="2400" i="1" dirty="0">
                <a:latin typeface="Georgia" panose="02040502050405020303" pitchFamily="18" charset="0"/>
              </a:rPr>
              <a:t> all in all</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7</a:t>
            </a:r>
            <a:r>
              <a:rPr lang="en-US" sz="2400" i="1" dirty="0" smtClean="0">
                <a:latin typeface="Georgia" panose="02040502050405020303" pitchFamily="18" charset="0"/>
              </a:rPr>
              <a:t>But </a:t>
            </a:r>
            <a:r>
              <a:rPr lang="en-US" sz="2400" i="1" dirty="0">
                <a:latin typeface="Georgia" panose="02040502050405020303" pitchFamily="18" charset="0"/>
              </a:rPr>
              <a:t>the manifestation of the Spirit is given to each one for the profit of all: </a:t>
            </a:r>
            <a:r>
              <a:rPr lang="en-US" sz="2400" b="1" i="1" baseline="30000" dirty="0" smtClean="0">
                <a:effectLst>
                  <a:outerShdw blurRad="38100" dist="38100" dir="2700000" algn="tl">
                    <a:srgbClr val="000000">
                      <a:alpha val="43137"/>
                    </a:srgbClr>
                  </a:outerShdw>
                </a:effectLst>
                <a:latin typeface="Georgia" panose="02040502050405020303" pitchFamily="18" charset="0"/>
              </a:rPr>
              <a:t>8</a:t>
            </a:r>
            <a:r>
              <a:rPr lang="en-US" sz="2400" i="1" dirty="0" smtClean="0">
                <a:latin typeface="Georgia" panose="02040502050405020303" pitchFamily="18" charset="0"/>
              </a:rPr>
              <a:t>for </a:t>
            </a:r>
            <a:r>
              <a:rPr lang="en-US" sz="2400" i="1" dirty="0">
                <a:latin typeface="Georgia" panose="02040502050405020303" pitchFamily="18" charset="0"/>
              </a:rPr>
              <a:t>to one is given the word of wisdom through the Spirit, to another the word of knowledge through the same Spirit, </a:t>
            </a:r>
            <a:r>
              <a:rPr lang="en-US" sz="2400" b="1" i="1" baseline="30000" dirty="0" smtClean="0">
                <a:effectLst>
                  <a:outerShdw blurRad="38100" dist="38100" dir="2700000" algn="tl">
                    <a:srgbClr val="000000">
                      <a:alpha val="43137"/>
                    </a:srgbClr>
                  </a:outerShdw>
                </a:effectLst>
                <a:latin typeface="Georgia" panose="02040502050405020303" pitchFamily="18" charset="0"/>
              </a:rPr>
              <a:t>9</a:t>
            </a:r>
            <a:r>
              <a:rPr lang="en-US" sz="2400" i="1" dirty="0" smtClean="0">
                <a:latin typeface="Georgia" panose="02040502050405020303" pitchFamily="18" charset="0"/>
              </a:rPr>
              <a:t>to </a:t>
            </a:r>
            <a:r>
              <a:rPr lang="en-US" sz="2400" i="1" dirty="0">
                <a:latin typeface="Georgia" panose="02040502050405020303" pitchFamily="18" charset="0"/>
              </a:rPr>
              <a:t>another faith by the same Spirit, to another gifts of healings by the same </a:t>
            </a:r>
            <a:r>
              <a:rPr lang="en-US" sz="2400" i="1" dirty="0" smtClean="0">
                <a:latin typeface="Georgia" panose="02040502050405020303" pitchFamily="18" charset="0"/>
              </a:rPr>
              <a:t>Spirt, </a:t>
            </a:r>
            <a:r>
              <a:rPr lang="en-US" sz="2400" b="1" i="1" baseline="30000" dirty="0" smtClean="0">
                <a:effectLst>
                  <a:outerShdw blurRad="38100" dist="38100" dir="2700000" algn="tl">
                    <a:srgbClr val="000000">
                      <a:alpha val="43137"/>
                    </a:srgbClr>
                  </a:outerShdw>
                </a:effectLst>
                <a:latin typeface="Georgia" panose="02040502050405020303" pitchFamily="18" charset="0"/>
              </a:rPr>
              <a:t>10</a:t>
            </a:r>
            <a:r>
              <a:rPr lang="en-US" sz="2400" i="1" dirty="0" smtClean="0">
                <a:latin typeface="Georgia" panose="02040502050405020303" pitchFamily="18" charset="0"/>
              </a:rPr>
              <a:t>to </a:t>
            </a:r>
            <a:r>
              <a:rPr lang="en-US" sz="2400" i="1" dirty="0">
                <a:latin typeface="Georgia" panose="02040502050405020303" pitchFamily="18" charset="0"/>
              </a:rPr>
              <a:t>another the working of miracles, </a:t>
            </a:r>
            <a:r>
              <a:rPr lang="en-US" sz="2400" i="1" dirty="0" smtClean="0">
                <a:latin typeface="Georgia" panose="02040502050405020303" pitchFamily="18" charset="0"/>
              </a:rPr>
              <a:t>to another</a:t>
            </a:r>
            <a:r>
              <a:rPr lang="en-US" sz="2400" i="1" dirty="0">
                <a:latin typeface="Georgia" panose="02040502050405020303" pitchFamily="18" charset="0"/>
              </a:rPr>
              <a:t> prophecy, to another discerning of spirits, to another different kinds of tongues, to another the interpretation of tongues</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11</a:t>
            </a:r>
            <a:r>
              <a:rPr lang="en-US" sz="2400" i="1" dirty="0" smtClean="0">
                <a:latin typeface="Georgia" panose="02040502050405020303" pitchFamily="18" charset="0"/>
              </a:rPr>
              <a:t>But </a:t>
            </a:r>
            <a:r>
              <a:rPr lang="en-US" sz="2400" i="1" dirty="0">
                <a:latin typeface="Georgia" panose="02040502050405020303" pitchFamily="18" charset="0"/>
              </a:rPr>
              <a:t>one and the same Spirit works all these things, distributing to each one </a:t>
            </a:r>
            <a:r>
              <a:rPr lang="en-US" sz="2400" i="1" dirty="0" smtClean="0">
                <a:latin typeface="Georgia" panose="02040502050405020303" pitchFamily="18" charset="0"/>
              </a:rPr>
              <a:t>individually as </a:t>
            </a:r>
            <a:r>
              <a:rPr lang="en-US" sz="2400" i="1" dirty="0">
                <a:latin typeface="Georgia" panose="02040502050405020303" pitchFamily="18" charset="0"/>
              </a:rPr>
              <a:t>He wills.</a:t>
            </a:r>
            <a:endParaRPr lang="en-US" sz="2400"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78337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8417" y="1206500"/>
            <a:ext cx="8610601"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urged the Corinthians to continue to grow in knowledge, Paul begins to instruct them concerning the </a:t>
            </a:r>
            <a:r>
              <a:rPr lang="en-US" sz="2400" b="1" i="1" u="sng" dirty="0" smtClean="0">
                <a:effectLst>
                  <a:outerShdw blurRad="38100" dist="38100" dir="2700000" algn="tl">
                    <a:srgbClr val="000000">
                      <a:alpha val="43137"/>
                    </a:srgbClr>
                  </a:outerShdw>
                </a:effectLst>
                <a:latin typeface="Cambria" pitchFamily="18" charset="0"/>
              </a:rPr>
              <a:t>theory</a:t>
            </a:r>
            <a:r>
              <a:rPr lang="en-US" sz="2400" b="1" dirty="0" smtClean="0">
                <a:latin typeface="Cambria" pitchFamily="18" charset="0"/>
              </a:rPr>
              <a:t> behind the practice of spiritual gifts.</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That</a:t>
            </a:r>
            <a:r>
              <a:rPr lang="en-US" sz="2400" b="1" dirty="0" smtClean="0">
                <a:latin typeface="Cambria" panose="02040503050406030204" pitchFamily="18" charset="0"/>
                <a:ea typeface="Cambria" panose="02040503050406030204" pitchFamily="18" charset="0"/>
              </a:rPr>
              <a:t> … </a:t>
            </a:r>
            <a:r>
              <a:rPr lang="en-US" sz="2400" b="1" i="1" dirty="0" smtClean="0">
                <a:latin typeface="Cambria" panose="02040503050406030204" pitchFamily="18" charset="0"/>
                <a:ea typeface="Cambria" panose="02040503050406030204" pitchFamily="18" charset="0"/>
              </a:rPr>
              <a:t>“God bestows divine abilities, talents, skills and powers, as spiritual gifts or grace gifts, upon every believer through the indwelling Holy Spirit, that </a:t>
            </a:r>
            <a:r>
              <a:rPr lang="en-US" sz="2400" b="1" i="1" dirty="0">
                <a:latin typeface="Cambria" panose="02040503050406030204" pitchFamily="18" charset="0"/>
                <a:ea typeface="Cambria" panose="02040503050406030204" pitchFamily="18" charset="0"/>
              </a:rPr>
              <a:t>are intended to be used </a:t>
            </a:r>
            <a:r>
              <a:rPr lang="en-US" sz="2400" b="1" i="1" dirty="0" smtClean="0">
                <a:latin typeface="Cambria" panose="02040503050406030204" pitchFamily="18" charset="0"/>
                <a:ea typeface="Cambria" panose="02040503050406030204" pitchFamily="18" charset="0"/>
              </a:rPr>
              <a:t>in </a:t>
            </a:r>
            <a:r>
              <a:rPr lang="en-US" sz="2400" b="1" i="1" dirty="0">
                <a:latin typeface="Cambria" panose="02040503050406030204" pitchFamily="18" charset="0"/>
                <a:ea typeface="Cambria" panose="02040503050406030204" pitchFamily="18" charset="0"/>
              </a:rPr>
              <a:t>the </a:t>
            </a:r>
            <a:r>
              <a:rPr lang="en-US" sz="2400" b="1" i="1" dirty="0" smtClean="0">
                <a:latin typeface="Cambria" panose="02040503050406030204" pitchFamily="18" charset="0"/>
                <a:ea typeface="Cambria" panose="02040503050406030204" pitchFamily="18" charset="0"/>
              </a:rPr>
              <a:t>service </a:t>
            </a:r>
            <a:r>
              <a:rPr lang="en-US" sz="2400" b="1" i="1" dirty="0">
                <a:latin typeface="Cambria" panose="02040503050406030204" pitchFamily="18" charset="0"/>
                <a:ea typeface="Cambria" panose="02040503050406030204" pitchFamily="18" charset="0"/>
              </a:rPr>
              <a:t>of others and </a:t>
            </a:r>
            <a:r>
              <a:rPr lang="en-US" sz="2400" b="1" i="1" dirty="0" smtClean="0">
                <a:latin typeface="Cambria" panose="02040503050406030204" pitchFamily="18" charset="0"/>
                <a:ea typeface="Cambria" panose="02040503050406030204" pitchFamily="18" charset="0"/>
              </a:rPr>
              <a:t>for the </a:t>
            </a:r>
            <a:r>
              <a:rPr lang="en-US" sz="2400" b="1" i="1" dirty="0">
                <a:latin typeface="Cambria" panose="02040503050406030204" pitchFamily="18" charset="0"/>
                <a:ea typeface="Cambria" panose="02040503050406030204" pitchFamily="18" charset="0"/>
              </a:rPr>
              <a:t>greater good of the </a:t>
            </a:r>
            <a:r>
              <a:rPr lang="en-US" sz="2400" b="1" i="1" dirty="0" smtClean="0">
                <a:latin typeface="Cambria" panose="02040503050406030204" pitchFamily="18" charset="0"/>
                <a:ea typeface="Cambria" panose="02040503050406030204" pitchFamily="18" charset="0"/>
              </a:rPr>
              <a:t>body of Christ,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church</a:t>
            </a:r>
            <a:r>
              <a:rPr lang="en-US" sz="2400" b="1" i="1" dirty="0" smtClean="0">
                <a:latin typeface="Cambria" panose="02040503050406030204" pitchFamily="18" charset="0"/>
                <a:ea typeface="Cambria" panose="02040503050406030204" pitchFamily="18" charset="0"/>
              </a:rPr>
              <a:t>.” </a:t>
            </a:r>
            <a:endParaRPr lang="en-US" sz="2400" b="1" i="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ea typeface="Cambria" panose="02040503050406030204" pitchFamily="18" charset="0"/>
              </a:rPr>
              <a:t>The problem in Corinth was not that they were ignorant of the presence of these gifts, but that they were unspiritual and extreme in their application.  They knew that they had been given spiritual gifts, but they did not how to properly </a:t>
            </a:r>
            <a:r>
              <a:rPr lang="en-US" sz="2400" b="1" i="1" u="sng" dirty="0" smtClean="0">
                <a:latin typeface="Cambria" pitchFamily="18" charset="0"/>
                <a:ea typeface="Cambria" panose="02040503050406030204" pitchFamily="18" charset="0"/>
              </a:rPr>
              <a:t>utilize</a:t>
            </a:r>
            <a:r>
              <a:rPr lang="en-US" sz="2400" b="1" dirty="0" smtClean="0">
                <a:latin typeface="Cambria" pitchFamily="18" charset="0"/>
                <a:ea typeface="Cambria" panose="02040503050406030204" pitchFamily="18" charset="0"/>
              </a:rPr>
              <a:t> them. </a:t>
            </a:r>
          </a:p>
        </p:txBody>
      </p:sp>
    </p:spTree>
    <p:extLst>
      <p:ext uri="{BB962C8B-B14F-4D97-AF65-F5344CB8AC3E}">
        <p14:creationId xmlns:p14="http://schemas.microsoft.com/office/powerpoint/2010/main" xmlns="" val="16361462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076325"/>
            <a:ext cx="8610601"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ea typeface="Cambria" panose="02040503050406030204" pitchFamily="18" charset="0"/>
              </a:rPr>
              <a:t>To illustrates the specific problem in Corinth,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Swindoll</a:t>
            </a:r>
            <a:r>
              <a:rPr lang="en-US" sz="2400" b="1" dirty="0" smtClean="0">
                <a:latin typeface="Cambria" pitchFamily="18" charset="0"/>
                <a:ea typeface="Cambria" panose="02040503050406030204" pitchFamily="18" charset="0"/>
              </a:rPr>
              <a:t> goes back to the symphony analogy:</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Saying …</a:t>
            </a:r>
            <a:r>
              <a:rPr lang="en-US" sz="2400" b="1" dirty="0" smtClean="0">
                <a:latin typeface="Cambria" pitchFamily="18" charset="0"/>
                <a:ea typeface="Cambria" panose="02040503050406030204" pitchFamily="18" charset="0"/>
              </a:rPr>
              <a:t> Like dozens of musicians each having mastered a different instrument, the Corinthians gathered not to be part of a harmonious symphony, but to try and out perform one another and then argue about which instrument was the best.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They showed up to show off!</a:t>
            </a:r>
            <a:r>
              <a:rPr lang="en-US" sz="2400" b="1" dirty="0" smtClean="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They fail to recognize that making beautiful, melodious music takes more than just gathering in a crowd strumming, blowing, beating, or clanging our </a:t>
            </a:r>
            <a:r>
              <a:rPr lang="en-US" sz="2400" b="1" i="1" u="sng" dirty="0" smtClean="0">
                <a:effectLst>
                  <a:outerShdw blurRad="38100" dist="38100" dir="2700000" algn="tl">
                    <a:srgbClr val="000000">
                      <a:alpha val="43137"/>
                    </a:srgbClr>
                  </a:outerShdw>
                </a:effectLst>
                <a:latin typeface="Cambria" pitchFamily="18" charset="0"/>
                <a:ea typeface="Cambria" panose="02040503050406030204" pitchFamily="18" charset="0"/>
              </a:rPr>
              <a:t>own</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instruments – or breaking out in a </a:t>
            </a:r>
            <a:r>
              <a:rPr lang="en-US" sz="2400" b="1" i="1" u="sng" dirty="0" smtClean="0">
                <a:effectLst>
                  <a:outerShdw blurRad="38100" dist="38100" dir="2700000" algn="tl">
                    <a:srgbClr val="000000">
                      <a:alpha val="43137"/>
                    </a:srgbClr>
                  </a:outerShdw>
                </a:effectLst>
                <a:latin typeface="Cambria" pitchFamily="18" charset="0"/>
                <a:ea typeface="Cambria" panose="02040503050406030204" pitchFamily="18" charset="0"/>
              </a:rPr>
              <a:t>solo</a:t>
            </a:r>
            <a:r>
              <a:rPr lang="en-US" sz="2400" b="1" dirty="0" smtClean="0">
                <a:latin typeface="Cambria" pitchFamily="18" charset="0"/>
                <a:ea typeface="Cambria" panose="02040503050406030204" pitchFamily="18" charset="0"/>
              </a:rPr>
              <a:t> that only promote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ourselves</a:t>
            </a:r>
            <a:r>
              <a:rPr lang="en-US" sz="2400" b="1" dirty="0" smtClean="0">
                <a:latin typeface="Cambria" pitchFamily="18" charset="0"/>
                <a:ea typeface="Cambria" panose="02040503050406030204" pitchFamily="18" charset="0"/>
              </a:rPr>
              <a:t>.  </a:t>
            </a:r>
          </a:p>
        </p:txBody>
      </p:sp>
    </p:spTree>
    <p:extLst>
      <p:ext uri="{BB962C8B-B14F-4D97-AF65-F5344CB8AC3E}">
        <p14:creationId xmlns:p14="http://schemas.microsoft.com/office/powerpoint/2010/main" xmlns="" val="15702947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3" y="1206500"/>
            <a:ext cx="8610601" cy="5078313"/>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But that it takes an understanding of the theory behind the notes and a willingness to play our parts with others for the sake of something bigger than our own individual, self-serving performance. </a:t>
            </a:r>
          </a:p>
          <a:p>
            <a:pPr indent="457200">
              <a:spcAft>
                <a:spcPts val="1200"/>
              </a:spcAft>
            </a:pPr>
            <a:r>
              <a:rPr lang="en-US" sz="2400" b="1" dirty="0" smtClean="0">
                <a:latin typeface="Cambria" pitchFamily="18" charset="0"/>
                <a:ea typeface="Cambria" panose="02040503050406030204" pitchFamily="18" charset="0"/>
              </a:rPr>
              <a:t>To correct the Corinthians’ charismatic confusion, Paul takes them back to the fundamentals and explains:</a:t>
            </a:r>
          </a:p>
          <a:p>
            <a:pPr marL="628650" indent="-457200">
              <a:spcAft>
                <a:spcPts val="1200"/>
              </a:spcAft>
              <a:buFont typeface="+mj-lt"/>
              <a:buAutoNum type="arabicPeriod"/>
            </a:pPr>
            <a:r>
              <a:rPr lang="en-US" sz="2400" b="1" dirty="0" smtClean="0">
                <a:latin typeface="Cambria" pitchFamily="18" charset="0"/>
                <a:ea typeface="Cambria" panose="02040503050406030204" pitchFamily="18" charset="0"/>
              </a:rPr>
              <a:t>The </a:t>
            </a:r>
            <a:r>
              <a:rPr lang="en-US" sz="2400" b="1" u="sng" dirty="0" smtClean="0">
                <a:latin typeface="Cambria" pitchFamily="18" charset="0"/>
                <a:ea typeface="Cambria" panose="02040503050406030204" pitchFamily="18" charset="0"/>
              </a:rPr>
              <a:t>source</a:t>
            </a:r>
            <a:r>
              <a:rPr lang="en-US" sz="2400" b="1" dirty="0" smtClean="0">
                <a:latin typeface="Cambria" pitchFamily="18" charset="0"/>
                <a:ea typeface="Cambria" panose="02040503050406030204" pitchFamily="18" charset="0"/>
              </a:rPr>
              <a:t> of spiritual gifts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12:4-6</a:t>
            </a:r>
            <a:r>
              <a:rPr lang="en-US" sz="2400" b="1" dirty="0" smtClean="0">
                <a:latin typeface="Cambria" pitchFamily="18" charset="0"/>
                <a:ea typeface="Cambria" panose="02040503050406030204" pitchFamily="18" charset="0"/>
              </a:rPr>
              <a:t>).</a:t>
            </a:r>
          </a:p>
          <a:p>
            <a:pPr marL="628650" indent="-457200">
              <a:spcAft>
                <a:spcPts val="1200"/>
              </a:spcAft>
              <a:buFont typeface="+mj-lt"/>
              <a:buAutoNum type="arabicPeriod"/>
            </a:pPr>
            <a:r>
              <a:rPr lang="en-US" sz="2400" b="1" dirty="0" smtClean="0">
                <a:latin typeface="Cambria" pitchFamily="18" charset="0"/>
                <a:ea typeface="Cambria" panose="02040503050406030204" pitchFamily="18" charset="0"/>
              </a:rPr>
              <a:t>The </a:t>
            </a:r>
            <a:r>
              <a:rPr lang="en-US" sz="2400" b="1" u="sng" dirty="0" smtClean="0">
                <a:latin typeface="Cambria" pitchFamily="18" charset="0"/>
                <a:ea typeface="Cambria" panose="02040503050406030204" pitchFamily="18" charset="0"/>
              </a:rPr>
              <a:t>purpose</a:t>
            </a:r>
            <a:r>
              <a:rPr lang="en-US" sz="2400" b="1" dirty="0" smtClean="0">
                <a:latin typeface="Cambria" pitchFamily="18" charset="0"/>
                <a:ea typeface="Cambria" panose="02040503050406030204" pitchFamily="18" charset="0"/>
              </a:rPr>
              <a:t> of the spiritual gifts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12:7</a:t>
            </a:r>
            <a:r>
              <a:rPr lang="en-US" sz="2400" b="1" dirty="0" smtClean="0">
                <a:latin typeface="Cambria" pitchFamily="18" charset="0"/>
                <a:ea typeface="Cambria" panose="02040503050406030204" pitchFamily="18" charset="0"/>
              </a:rPr>
              <a:t>).</a:t>
            </a:r>
          </a:p>
          <a:p>
            <a:pPr marL="628650" indent="-457200">
              <a:spcAft>
                <a:spcPts val="1200"/>
              </a:spcAft>
              <a:buFont typeface="+mj-lt"/>
              <a:buAutoNum type="arabicPeriod"/>
            </a:pPr>
            <a:r>
              <a:rPr lang="en-US" sz="2400" b="1" dirty="0" smtClean="0">
                <a:latin typeface="Cambria" pitchFamily="18" charset="0"/>
                <a:ea typeface="Cambria" panose="02040503050406030204" pitchFamily="18" charset="0"/>
              </a:rPr>
              <a:t>The </a:t>
            </a:r>
            <a:r>
              <a:rPr lang="en-US" sz="2400" b="1" u="sng" dirty="0" smtClean="0">
                <a:latin typeface="Cambria" pitchFamily="18" charset="0"/>
                <a:ea typeface="Cambria" panose="02040503050406030204" pitchFamily="18" charset="0"/>
              </a:rPr>
              <a:t>identity</a:t>
            </a:r>
            <a:r>
              <a:rPr lang="en-US" sz="2400" b="1" dirty="0" smtClean="0">
                <a:latin typeface="Cambria" pitchFamily="18" charset="0"/>
                <a:ea typeface="Cambria" panose="02040503050406030204" pitchFamily="18" charset="0"/>
              </a:rPr>
              <a:t> of the spiritual gifts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12:8-10</a:t>
            </a:r>
            <a:r>
              <a:rPr lang="en-US" sz="2400" b="1" dirty="0" smtClean="0">
                <a:latin typeface="Cambria" pitchFamily="18" charset="0"/>
                <a:ea typeface="Cambria" panose="02040503050406030204" pitchFamily="18" charset="0"/>
              </a:rPr>
              <a:t>).  </a:t>
            </a:r>
          </a:p>
          <a:p>
            <a:pPr marL="628650" indent="-457200">
              <a:spcAft>
                <a:spcPts val="1200"/>
              </a:spcAft>
              <a:buFont typeface="+mj-lt"/>
              <a:buAutoNum type="arabicPeriod"/>
            </a:pPr>
            <a:r>
              <a:rPr lang="en-US" sz="2400" b="1" dirty="0" smtClean="0">
                <a:latin typeface="Cambria" pitchFamily="18" charset="0"/>
                <a:ea typeface="Cambria" panose="02040503050406030204" pitchFamily="18" charset="0"/>
              </a:rPr>
              <a:t>The </a:t>
            </a:r>
            <a:r>
              <a:rPr lang="en-US" sz="2400" b="1" u="sng" dirty="0" smtClean="0">
                <a:latin typeface="Cambria" pitchFamily="18" charset="0"/>
                <a:ea typeface="Cambria" panose="02040503050406030204" pitchFamily="18" charset="0"/>
              </a:rPr>
              <a:t>distribution</a:t>
            </a:r>
            <a:r>
              <a:rPr lang="en-US" sz="2400" b="1" dirty="0" smtClean="0">
                <a:latin typeface="Cambria" pitchFamily="18" charset="0"/>
                <a:ea typeface="Cambria" panose="02040503050406030204" pitchFamily="18" charset="0"/>
              </a:rPr>
              <a:t> of the spiritual gifts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12:11</a:t>
            </a:r>
            <a:r>
              <a:rPr lang="en-US" sz="2400" b="1" dirty="0" smtClean="0">
                <a:latin typeface="Cambria" pitchFamily="18" charset="0"/>
                <a:ea typeface="Cambria" panose="02040503050406030204" pitchFamily="18" charset="0"/>
              </a:rPr>
              <a:t>).</a:t>
            </a:r>
          </a:p>
          <a:p>
            <a:pPr indent="457200">
              <a:spcAft>
                <a:spcPts val="1200"/>
              </a:spcAft>
            </a:pPr>
            <a:endParaRPr lang="en-US" sz="2400" b="1" dirty="0" smtClean="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40721638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143000"/>
            <a:ext cx="8610601" cy="5355312"/>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source of spiritual gifts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12:4-6</a:t>
            </a:r>
            <a:r>
              <a:rPr lang="en-US" sz="2400" b="1" dirty="0" smtClean="0">
                <a:latin typeface="Cambria" panose="02040503050406030204" pitchFamily="18" charset="0"/>
                <a:ea typeface="Cambria" panose="02040503050406030204" pitchFamily="18" charset="0"/>
              </a:rPr>
              <a:t>).  Is the triune God – </a:t>
            </a:r>
            <a:r>
              <a:rPr lang="en-US" sz="2400" b="1" i="1" dirty="0" smtClean="0">
                <a:latin typeface="Cambria" panose="02040503050406030204" pitchFamily="18" charset="0"/>
                <a:ea typeface="Cambria" panose="02040503050406030204" pitchFamily="18" charset="0"/>
              </a:rPr>
              <a:t>the Father – Son and Holy Spirit, </a:t>
            </a:r>
            <a:r>
              <a:rPr lang="en-US" sz="2400" b="1" dirty="0" smtClean="0">
                <a:latin typeface="Cambria" panose="02040503050406030204" pitchFamily="18" charset="0"/>
                <a:ea typeface="Cambria" panose="02040503050406030204" pitchFamily="18" charset="0"/>
              </a:rPr>
              <a:t>who working in perfect harmony, gives members of the Church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variety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of gifts  and ministries.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ea typeface="Cambria" panose="02040503050406030204" pitchFamily="18" charset="0"/>
              </a:rPr>
              <a:t>Paul describes this word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variety</a:t>
            </a:r>
            <a:r>
              <a:rPr lang="en-US" sz="2400" b="1" i="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with the term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diversity</a:t>
            </a:r>
            <a:r>
              <a:rPr lang="en-US" sz="2400" b="1" i="1" dirty="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the Greek </a:t>
            </a:r>
            <a:r>
              <a:rPr lang="en-US" sz="2400" b="1" dirty="0">
                <a:latin typeface="Cambria" pitchFamily="18" charset="0"/>
                <a:ea typeface="Cambria" panose="02040503050406030204" pitchFamily="18" charset="0"/>
              </a:rPr>
              <a:t>word </a:t>
            </a:r>
            <a:r>
              <a:rPr lang="en-US" sz="2400" b="1" dirty="0" smtClean="0">
                <a:latin typeface="Cambria"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itchFamily="18" charset="0"/>
                <a:ea typeface="Cambria" panose="02040503050406030204" pitchFamily="18" charset="0"/>
              </a:rPr>
              <a:t>diairesis</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i="1" dirty="0" smtClean="0">
                <a:latin typeface="Cambria" pitchFamily="18" charset="0"/>
                <a:ea typeface="Cambria" panose="02040503050406030204" pitchFamily="18" charset="0"/>
              </a:rPr>
              <a:t>dee-</a:t>
            </a:r>
            <a:r>
              <a:rPr lang="en-US" sz="2400" b="1" i="1" dirty="0" err="1" smtClean="0">
                <a:latin typeface="Cambria" pitchFamily="18" charset="0"/>
                <a:ea typeface="Cambria" panose="02040503050406030204" pitchFamily="18" charset="0"/>
              </a:rPr>
              <a:t>ah'ee</a:t>
            </a:r>
            <a:r>
              <a:rPr lang="en-US" sz="2400" b="1" i="1" dirty="0" smtClean="0">
                <a:latin typeface="Cambria" pitchFamily="18" charset="0"/>
                <a:ea typeface="Cambria" panose="02040503050406030204" pitchFamily="18" charset="0"/>
              </a:rPr>
              <a:t>-res-is</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which implies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distinctions</a:t>
            </a:r>
            <a:r>
              <a:rPr lang="en-US" sz="2400" b="1" i="1" dirty="0" smtClean="0">
                <a:latin typeface="Cambria"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differences</a:t>
            </a:r>
            <a:r>
              <a:rPr lang="en-US" sz="2400" b="1" i="1" dirty="0" smtClean="0">
                <a:latin typeface="Cambria" pitchFamily="18" charset="0"/>
                <a:ea typeface="Cambria" panose="02040503050406030204"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Swindoll …</a:t>
            </a:r>
            <a:r>
              <a:rPr lang="en-US" sz="2400" b="1" dirty="0" smtClean="0">
                <a:latin typeface="Cambria" pitchFamily="18" charset="0"/>
                <a:ea typeface="Cambria" panose="02040503050406030204" pitchFamily="18" charset="0"/>
              </a:rPr>
              <a:t> explains that the root of this word is              related to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heresy</a:t>
            </a:r>
            <a:r>
              <a:rPr lang="en-US" sz="2400" b="1" i="1" dirty="0" smtClean="0">
                <a:latin typeface="Cambria" pitchFamily="18" charset="0"/>
                <a:ea typeface="Cambria" panose="02040503050406030204" pitchFamily="18" charset="0"/>
              </a:rPr>
              <a:t>” or </a:t>
            </a:r>
            <a:r>
              <a:rPr lang="en-US" sz="2400" b="1" i="1" dirty="0" err="1" smtClean="0">
                <a:effectLst>
                  <a:outerShdw blurRad="38100" dist="38100" dir="2700000" algn="tl">
                    <a:srgbClr val="000000">
                      <a:alpha val="43137"/>
                    </a:srgbClr>
                  </a:outerShdw>
                </a:effectLst>
                <a:latin typeface="Cambria" pitchFamily="18" charset="0"/>
                <a:ea typeface="Cambria" panose="02040503050406030204" pitchFamily="18" charset="0"/>
              </a:rPr>
              <a:t>hairesis</a:t>
            </a:r>
            <a:r>
              <a:rPr lang="en-US" sz="2400" b="1" dirty="0" smtClean="0">
                <a:latin typeface="Cambria"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err="1" smtClean="0">
                <a:latin typeface="Cambria" panose="02040503050406030204" pitchFamily="18" charset="0"/>
                <a:ea typeface="Cambria" panose="02040503050406030204" pitchFamily="18" charset="0"/>
              </a:rPr>
              <a:t>hah'ee</a:t>
            </a:r>
            <a:r>
              <a:rPr lang="en-US" sz="2400" b="1" i="1" dirty="0" smtClean="0">
                <a:latin typeface="Cambria" panose="02040503050406030204" pitchFamily="18" charset="0"/>
                <a:ea typeface="Cambria" panose="02040503050406030204" pitchFamily="18" charset="0"/>
              </a:rPr>
              <a:t>-res-is) </a:t>
            </a:r>
            <a:r>
              <a:rPr lang="en-US" sz="2400" b="1" dirty="0" smtClean="0">
                <a:latin typeface="Cambria" panose="02040503050406030204" pitchFamily="18" charset="0"/>
                <a:ea typeface="Cambria" panose="02040503050406030204" pitchFamily="18" charset="0"/>
              </a:rPr>
              <a:t>which            means a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destructive</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faction</a:t>
            </a:r>
            <a:r>
              <a:rPr lang="en-US" sz="2400" b="1" dirty="0" smtClean="0">
                <a:latin typeface="Cambria" panose="02040503050406030204" pitchFamily="18" charset="0"/>
                <a:ea typeface="Cambria" panose="02040503050406030204" pitchFamily="18" charset="0"/>
              </a:rPr>
              <a:t>, in contract to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diairesis</a:t>
            </a:r>
            <a:r>
              <a:rPr lang="en-US" sz="2400" b="1" dirty="0" smtClean="0">
                <a:latin typeface="Cambria" panose="02040503050406030204" pitchFamily="18" charset="0"/>
                <a:ea typeface="Cambria" panose="02040503050406030204" pitchFamily="18" charset="0"/>
              </a:rPr>
              <a:t> –                         a</a:t>
            </a:r>
            <a:r>
              <a:rPr lang="en-US" sz="2400" b="1" i="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constructive</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variety</a:t>
            </a:r>
            <a:r>
              <a:rPr lang="en-US" sz="2400" b="1" dirty="0" smtClean="0">
                <a:latin typeface="Cambria" panose="02040503050406030204" pitchFamily="18" charset="0"/>
                <a:ea typeface="Cambria" panose="02040503050406030204" pitchFamily="18" charset="0"/>
              </a:rPr>
              <a:t>. </a:t>
            </a:r>
          </a:p>
          <a:p>
            <a:pPr marL="171450">
              <a:spcAft>
                <a:spcPts val="1200"/>
              </a:spcAft>
              <a:tabLst>
                <a:tab pos="457200" algn="l"/>
              </a:tabLst>
            </a:pPr>
            <a:r>
              <a:rPr lang="en-US" sz="2400" b="1" dirty="0" smtClean="0">
                <a:latin typeface="Cambria" panose="02040503050406030204" pitchFamily="18" charset="0"/>
                <a:ea typeface="Cambria" panose="02040503050406030204" pitchFamily="18" charset="0"/>
              </a:rPr>
              <a:t>	The Corinthians were turning </a:t>
            </a:r>
            <a:r>
              <a:rPr lang="en-US" sz="2400" b="1" i="1" dirty="0" err="1" smtClean="0">
                <a:effectLst>
                  <a:outerShdw blurRad="38100" dist="38100" dir="2700000" algn="tl">
                    <a:srgbClr val="000000">
                      <a:alpha val="43137"/>
                    </a:srgbClr>
                  </a:outerShdw>
                </a:effectLst>
                <a:latin typeface="Cambria" pitchFamily="18" charset="0"/>
                <a:ea typeface="Cambria" panose="02040503050406030204" pitchFamily="18" charset="0"/>
              </a:rPr>
              <a:t>diairesis</a:t>
            </a:r>
            <a:r>
              <a:rPr lang="en-US" sz="2400" b="1" dirty="0" smtClean="0">
                <a:latin typeface="Cambria" pitchFamily="18" charset="0"/>
                <a:ea typeface="Cambria" panose="02040503050406030204" pitchFamily="18" charset="0"/>
              </a:rPr>
              <a:t> into </a:t>
            </a:r>
            <a:r>
              <a:rPr lang="en-US" sz="2400" b="1" i="1" dirty="0" err="1" smtClean="0">
                <a:effectLst>
                  <a:outerShdw blurRad="38100" dist="38100" dir="2700000" algn="tl">
                    <a:srgbClr val="000000">
                      <a:alpha val="43137"/>
                    </a:srgbClr>
                  </a:outerShdw>
                </a:effectLst>
                <a:latin typeface="Cambria" pitchFamily="18" charset="0"/>
                <a:ea typeface="Cambria" panose="02040503050406030204" pitchFamily="18" charset="0"/>
              </a:rPr>
              <a:t>hairesis</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 </a:t>
            </a:r>
            <a:r>
              <a:rPr lang="en-US" sz="2400" b="1" dirty="0" smtClean="0">
                <a:latin typeface="Cambria" pitchFamily="18" charset="0"/>
                <a:ea typeface="Cambria" panose="02040503050406030204" pitchFamily="18" charset="0"/>
              </a:rPr>
              <a:t>healthy</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diversity into unhealthy conflict resulting in chaos.  </a:t>
            </a:r>
          </a:p>
        </p:txBody>
      </p:sp>
    </p:spTree>
    <p:extLst>
      <p:ext uri="{BB962C8B-B14F-4D97-AF65-F5344CB8AC3E}">
        <p14:creationId xmlns:p14="http://schemas.microsoft.com/office/powerpoint/2010/main" xmlns="" val="30933913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143000"/>
            <a:ext cx="8610601" cy="483209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emphasizes the unity and diversity of the Godhead as an example for the intended unity and diversity of the believers in Corinth.  Saying that the one triune God created a healthy variety of gifts, leading to a diversity of ministries, producing a panorama of results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12:4-6</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Swindoll reminds us that … </a:t>
            </a:r>
            <a:r>
              <a:rPr lang="en-US" sz="2400" b="1" dirty="0" smtClean="0">
                <a:latin typeface="Cambria" pitchFamily="18" charset="0"/>
                <a:ea typeface="Cambria" panose="02040503050406030204" pitchFamily="18" charset="0"/>
              </a:rPr>
              <a:t>All believers of every age must remain united on the central core of orthodox theology and practice, standing shoulder to shoulder against dangerous heresies, united under the essential truths of the Christian faith. </a:t>
            </a:r>
          </a:p>
          <a:p>
            <a:pPr indent="457200">
              <a:spcAft>
                <a:spcPts val="1200"/>
              </a:spcAft>
            </a:pPr>
            <a:r>
              <a:rPr lang="en-US" sz="2400" b="1" dirty="0" smtClean="0">
                <a:latin typeface="Cambria" pitchFamily="18" charset="0"/>
                <a:ea typeface="Cambria" panose="02040503050406030204" pitchFamily="18" charset="0"/>
              </a:rPr>
              <a:t>Christianity, was never meant to produce an army of </a:t>
            </a:r>
            <a:r>
              <a:rPr lang="en-US" sz="2400" b="1" i="1" u="sng" dirty="0" smtClean="0">
                <a:latin typeface="Cambria" pitchFamily="18" charset="0"/>
                <a:ea typeface="Cambria" panose="02040503050406030204" pitchFamily="18" charset="0"/>
              </a:rPr>
              <a:t>clones </a:t>
            </a:r>
            <a:r>
              <a:rPr lang="en-US" sz="2400" b="1" dirty="0" smtClean="0">
                <a:latin typeface="Cambria" pitchFamily="18" charset="0"/>
                <a:ea typeface="Cambria" panose="02040503050406030204" pitchFamily="18" charset="0"/>
              </a:rPr>
              <a:t>or a franchise of </a:t>
            </a:r>
            <a:r>
              <a:rPr lang="en-US" sz="2400" b="1" i="1" u="sng" dirty="0" smtClean="0">
                <a:latin typeface="Cambria" pitchFamily="18" charset="0"/>
                <a:ea typeface="Cambria" panose="02040503050406030204" pitchFamily="18" charset="0"/>
              </a:rPr>
              <a:t>copycat</a:t>
            </a:r>
            <a:r>
              <a:rPr lang="en-US" sz="2400" b="1" dirty="0" smtClean="0">
                <a:latin typeface="Cambria" pitchFamily="18" charset="0"/>
                <a:ea typeface="Cambria" panose="02040503050406030204" pitchFamily="18" charset="0"/>
              </a:rPr>
              <a:t> churches.  	</a:t>
            </a:r>
          </a:p>
        </p:txBody>
      </p:sp>
    </p:spTree>
    <p:extLst>
      <p:ext uri="{BB962C8B-B14F-4D97-AF65-F5344CB8AC3E}">
        <p14:creationId xmlns:p14="http://schemas.microsoft.com/office/powerpoint/2010/main" xmlns="" val="4284698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686800" cy="4832092"/>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The purpose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spiritual gifts </a:t>
            </a:r>
            <a:r>
              <a:rPr lang="en-US" sz="2400" b="1" dirty="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12:7</a:t>
            </a:r>
            <a:r>
              <a:rPr lang="en-US" sz="2400" b="1" dirty="0" smtClean="0">
                <a:latin typeface="Cambria" panose="02040503050406030204" pitchFamily="18" charset="0"/>
                <a:ea typeface="Cambria" panose="02040503050406030204" pitchFamily="18" charset="0"/>
              </a:rPr>
              <a:t>).  God has spiritually gifted each one of us.  In the same way each member of an orchestra plays a specific instrument, each member of God’s family has been given specific gifts that manifest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active</a:t>
            </a:r>
            <a:r>
              <a:rPr lang="en-US" sz="2400" b="1" dirty="0" smtClean="0">
                <a:latin typeface="Cambria" panose="02040503050406030204" pitchFamily="18" charset="0"/>
                <a:ea typeface="Cambria" panose="02040503050406030204" pitchFamily="18" charset="0"/>
              </a:rPr>
              <a:t> presence of the Holy Spirit.</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ea typeface="Cambria" panose="02040503050406030204" pitchFamily="18" charset="0"/>
              </a:rPr>
              <a:t>The word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manifestation</a:t>
            </a:r>
            <a:r>
              <a:rPr lang="en-US" sz="2400" b="1" i="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means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making something evident or obvious</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When believers exercise their gifts, God’s people become tangible, evident, meaningful expressions of God’s active presence on earth. </a:t>
            </a:r>
          </a:p>
          <a:p>
            <a:pPr indent="457200">
              <a:spcAft>
                <a:spcPts val="1200"/>
              </a:spcAft>
            </a:pPr>
            <a:r>
              <a:rPr lang="en-US" sz="2400" b="1" dirty="0" smtClean="0">
                <a:latin typeface="Cambria" pitchFamily="18" charset="0"/>
                <a:ea typeface="Cambria" panose="02040503050406030204" pitchFamily="18" charset="0"/>
              </a:rPr>
              <a:t>The purpose of this diversity of gifts is to serve </a:t>
            </a:r>
            <a:r>
              <a:rPr lang="en-US" sz="2400" b="1" i="1" dirty="0" smtClean="0">
                <a:latin typeface="Cambria" pitchFamily="18" charset="0"/>
                <a:ea typeface="Cambria" panose="02040503050406030204" pitchFamily="18" charset="0"/>
              </a:rPr>
              <a:t>“the common good”</a:t>
            </a:r>
            <a:r>
              <a:rPr lang="en-US" sz="2400" b="1" dirty="0" smtClean="0">
                <a:latin typeface="Cambria"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12:7</a:t>
            </a:r>
            <a:r>
              <a:rPr lang="en-US" sz="2400" b="1" dirty="0" smtClean="0">
                <a:latin typeface="Cambria" pitchFamily="18" charset="0"/>
                <a:ea typeface="Cambria" panose="02040503050406030204" pitchFamily="18" charset="0"/>
              </a:rPr>
              <a:t>).  </a:t>
            </a:r>
            <a:r>
              <a:rPr lang="en-US" sz="2400" b="1" i="1" dirty="0" smtClean="0">
                <a:latin typeface="Cambria" pitchFamily="18" charset="0"/>
                <a:ea typeface="Cambria" panose="02040503050406030204" pitchFamily="18" charset="0"/>
              </a:rPr>
              <a:t>“Common good”</a:t>
            </a:r>
            <a:r>
              <a:rPr lang="en-US" sz="2400" b="1" dirty="0" smtClean="0">
                <a:latin typeface="Cambria" pitchFamily="18" charset="0"/>
                <a:ea typeface="Cambria" panose="02040503050406030204" pitchFamily="18" charset="0"/>
              </a:rPr>
              <a:t> is derived from the Greek verb </a:t>
            </a:r>
            <a:r>
              <a:rPr lang="en-US" sz="2400" b="1" i="1" dirty="0" smtClean="0">
                <a:latin typeface="Cambria"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itchFamily="18" charset="0"/>
                <a:ea typeface="Cambria" panose="02040503050406030204" pitchFamily="18" charset="0"/>
              </a:rPr>
              <a:t>symphero</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means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to bring together</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p>
        </p:txBody>
      </p:sp>
    </p:spTree>
    <p:extLst>
      <p:ext uri="{BB962C8B-B14F-4D97-AF65-F5344CB8AC3E}">
        <p14:creationId xmlns:p14="http://schemas.microsoft.com/office/powerpoint/2010/main" xmlns="" val="26358268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ea typeface="Cambria" panose="02040503050406030204" pitchFamily="18" charset="0"/>
              </a:rPr>
              <a:t>God never intended for us to practice and perform our spiritual instruments in insulated, soundproof rooms. </a:t>
            </a:r>
          </a:p>
          <a:p>
            <a:pPr indent="457200">
              <a:spcAft>
                <a:spcPts val="1200"/>
              </a:spcAft>
            </a:pPr>
            <a:r>
              <a:rPr lang="en-US" sz="2400" b="1" dirty="0" smtClean="0">
                <a:latin typeface="Cambria" pitchFamily="18" charset="0"/>
                <a:ea typeface="Cambria" panose="02040503050406030204" pitchFamily="18" charset="0"/>
              </a:rPr>
              <a:t>He wants us to take our seats in the orchestra and, under the direction of the Spirit, make beautiful, harmonious music that builds others up.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The identity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spiritual gifts </a:t>
            </a:r>
            <a:r>
              <a:rPr lang="en-US" sz="2400" b="1" dirty="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12:8-10</a:t>
            </a:r>
            <a:r>
              <a:rPr lang="en-US" sz="2400" b="1" dirty="0" smtClean="0">
                <a:latin typeface="Cambria" panose="02040503050406030204" pitchFamily="18" charset="0"/>
                <a:ea typeface="Cambria" panose="02040503050406030204" pitchFamily="18" charset="0"/>
              </a:rPr>
              <a:t>).  Paul names several spiritual gifts present in the early church.  The Corinthian church had been generously blessed with a great variety of gifts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1:7</a:t>
            </a:r>
            <a:r>
              <a:rPr lang="en-US" sz="2400" b="1" dirty="0" smtClean="0">
                <a:latin typeface="Cambria" panose="02040503050406030204" pitchFamily="18" charset="0"/>
                <a:ea typeface="Cambria" panose="02040503050406030204" pitchFamily="18" charset="0"/>
              </a:rPr>
              <a:t>), the list, though extensive, is not exhaustive. </a:t>
            </a:r>
          </a:p>
          <a:p>
            <a:pPr indent="457200">
              <a:spcAft>
                <a:spcPts val="1200"/>
              </a:spcAft>
            </a:pPr>
            <a:r>
              <a:rPr lang="en-US" sz="2400" b="1" dirty="0" smtClean="0">
                <a:latin typeface="Cambria" panose="02040503050406030204" pitchFamily="18" charset="0"/>
                <a:ea typeface="Cambria" panose="02040503050406030204" pitchFamily="18" charset="0"/>
              </a:rPr>
              <a:t>With just a sampling of the kinds of gifts the Spirit bestows upon believers, Paul emphasizes repeatedly that it is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same spirit</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who provides all of the gifts. </a:t>
            </a:r>
          </a:p>
        </p:txBody>
      </p:sp>
    </p:spTree>
    <p:extLst>
      <p:ext uri="{BB962C8B-B14F-4D97-AF65-F5344CB8AC3E}">
        <p14:creationId xmlns:p14="http://schemas.microsoft.com/office/powerpoint/2010/main" xmlns="" val="29832270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2999"/>
            <a:ext cx="8534400"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ea typeface="Cambria" panose="02040503050406030204" pitchFamily="18" charset="0"/>
              </a:rPr>
              <a:t>As we observe </a:t>
            </a:r>
            <a:r>
              <a:rPr lang="en-US" sz="2400" b="1" dirty="0">
                <a:latin typeface="Cambria" pitchFamily="18" charset="0"/>
                <a:ea typeface="Cambria" panose="02040503050406030204" pitchFamily="18" charset="0"/>
              </a:rPr>
              <a:t>this </a:t>
            </a:r>
            <a:r>
              <a:rPr lang="en-US" sz="2400" b="1" dirty="0" smtClean="0">
                <a:latin typeface="Cambria" pitchFamily="18" charset="0"/>
                <a:ea typeface="Cambria" panose="02040503050406030204" pitchFamily="18" charset="0"/>
              </a:rPr>
              <a:t>great diversity </a:t>
            </a:r>
            <a:r>
              <a:rPr lang="en-US" sz="2400" b="1" dirty="0">
                <a:latin typeface="Cambria" pitchFamily="18" charset="0"/>
                <a:ea typeface="Cambria" panose="02040503050406030204" pitchFamily="18" charset="0"/>
              </a:rPr>
              <a:t>of gifts </a:t>
            </a:r>
            <a:r>
              <a:rPr lang="en-US" sz="2400" b="1" dirty="0" smtClean="0">
                <a:latin typeface="Cambria" pitchFamily="18" charset="0"/>
                <a:ea typeface="Cambria" panose="02040503050406030204" pitchFamily="18" charset="0"/>
              </a:rPr>
              <a:t>given to the church for its edification. </a:t>
            </a:r>
          </a:p>
          <a:p>
            <a:pPr indent="457200">
              <a:spcAft>
                <a:spcPts val="1200"/>
              </a:spcAft>
            </a:pPr>
            <a:r>
              <a:rPr lang="en-US" sz="2400" b="1" dirty="0" smtClean="0">
                <a:latin typeface="Cambria" pitchFamily="18" charset="0"/>
                <a:ea typeface="Cambria" panose="02040503050406030204" pitchFamily="18" charset="0"/>
              </a:rPr>
              <a:t>There are three classifications of gifts in scripture that  can be categorized as </a:t>
            </a:r>
            <a:r>
              <a:rPr lang="en-US" sz="2400" b="1" i="1" u="sng" dirty="0" smtClean="0">
                <a:latin typeface="Cambria" pitchFamily="18" charset="0"/>
                <a:ea typeface="Cambria" panose="02040503050406030204" pitchFamily="18" charset="0"/>
              </a:rPr>
              <a:t>service</a:t>
            </a:r>
            <a:r>
              <a:rPr lang="en-US" sz="2400" b="1" i="1" dirty="0" smtClean="0">
                <a:latin typeface="Cambria" pitchFamily="18" charset="0"/>
                <a:ea typeface="Cambria" panose="02040503050406030204" pitchFamily="18" charset="0"/>
              </a:rPr>
              <a:t>, </a:t>
            </a:r>
            <a:r>
              <a:rPr lang="en-US" sz="2400" b="1" i="1" u="sng" dirty="0" smtClean="0">
                <a:latin typeface="Cambria" pitchFamily="18" charset="0"/>
                <a:ea typeface="Cambria" panose="02040503050406030204" pitchFamily="18" charset="0"/>
              </a:rPr>
              <a:t>support</a:t>
            </a:r>
            <a:r>
              <a:rPr lang="en-US" sz="2400" b="1" i="1" dirty="0" smtClean="0">
                <a:latin typeface="Cambria" pitchFamily="18" charset="0"/>
                <a:ea typeface="Cambria" panose="02040503050406030204" pitchFamily="18" charset="0"/>
              </a:rPr>
              <a:t>, or </a:t>
            </a:r>
            <a:r>
              <a:rPr lang="en-US" sz="2400" b="1" i="1" u="sng" dirty="0" smtClean="0">
                <a:latin typeface="Cambria" pitchFamily="18" charset="0"/>
                <a:ea typeface="Cambria" panose="02040503050406030204" pitchFamily="18" charset="0"/>
              </a:rPr>
              <a:t>sign</a:t>
            </a:r>
            <a:r>
              <a:rPr lang="en-US" sz="2400" b="1" dirty="0" smtClean="0">
                <a:latin typeface="Cambria" pitchFamily="18" charset="0"/>
                <a:ea typeface="Cambria" panose="02040503050406030204" pitchFamily="18" charset="0"/>
              </a:rPr>
              <a:t> gifts.  </a:t>
            </a:r>
          </a:p>
          <a:p>
            <a:pPr marL="457200" indent="-341313">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Motivational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Gifts</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Describe how God works in a believer to shape his perspective on life and motivate </a:t>
            </a:r>
            <a:r>
              <a:rPr lang="en-US" sz="2400" b="1" dirty="0" smtClean="0">
                <a:latin typeface="Cambria" panose="02040503050406030204" pitchFamily="18" charset="0"/>
                <a:ea typeface="Cambria" panose="02040503050406030204" pitchFamily="18" charset="0"/>
              </a:rPr>
              <a:t> his </a:t>
            </a:r>
            <a:r>
              <a:rPr lang="en-US" sz="2400" b="1" dirty="0">
                <a:latin typeface="Cambria" panose="02040503050406030204" pitchFamily="18" charset="0"/>
                <a:ea typeface="Cambria" panose="02040503050406030204" pitchFamily="18" charset="0"/>
              </a:rPr>
              <a:t>words and </a:t>
            </a:r>
            <a:r>
              <a:rPr lang="en-US" sz="2400" b="1" dirty="0" smtClean="0">
                <a:latin typeface="Cambria" panose="02040503050406030204" pitchFamily="18" charset="0"/>
                <a:ea typeface="Cambria" panose="02040503050406030204" pitchFamily="18" charset="0"/>
              </a:rPr>
              <a:t>actions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12:6</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8</a:t>
            </a:r>
            <a:r>
              <a:rPr lang="en-US" sz="2400" b="1" dirty="0" smtClean="0">
                <a:latin typeface="Cambria" panose="02040503050406030204" pitchFamily="18" charset="0"/>
                <a:ea typeface="Cambria" panose="02040503050406030204" pitchFamily="18" charset="0"/>
              </a:rPr>
              <a:t>). </a:t>
            </a:r>
          </a:p>
          <a:p>
            <a:pPr marL="457200" indent="-341313">
              <a:spcAft>
                <a:spcPts val="1200"/>
              </a:spcAft>
              <a:buFont typeface="+mj-lt"/>
              <a:buAutoNum type="arabicPeriod"/>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Manifestation Gifts</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Describe how God works through </a:t>
            </a:r>
            <a:r>
              <a:rPr lang="en-US" sz="2400" b="1" dirty="0" smtClean="0">
                <a:latin typeface="Cambria" panose="02040503050406030204" pitchFamily="18" charset="0"/>
                <a:ea typeface="Cambria" panose="02040503050406030204" pitchFamily="18" charset="0"/>
              </a:rPr>
              <a:t>    a </a:t>
            </a:r>
            <a:r>
              <a:rPr lang="en-US" sz="2400" b="1" dirty="0">
                <a:latin typeface="Cambria" panose="02040503050406030204" pitchFamily="18" charset="0"/>
                <a:ea typeface="Cambria" panose="02040503050406030204" pitchFamily="18" charset="0"/>
              </a:rPr>
              <a:t>believer in a given situation to demonstrate His supernatural power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12:8–11, 28</a:t>
            </a:r>
            <a:r>
              <a:rPr lang="en-US" sz="2400" b="1" dirty="0">
                <a:latin typeface="Cambria" panose="02040503050406030204" pitchFamily="18" charset="0"/>
                <a:ea typeface="Cambria" panose="02040503050406030204" pitchFamily="18" charset="0"/>
              </a:rPr>
              <a:t>). </a:t>
            </a:r>
          </a:p>
          <a:p>
            <a:pPr marL="457200" indent="-341313">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Gifts</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Describe how God works with what </a:t>
            </a:r>
            <a:r>
              <a:rPr lang="en-US" sz="2400" b="1" dirty="0" smtClean="0">
                <a:latin typeface="Cambria" panose="02040503050406030204" pitchFamily="18" charset="0"/>
                <a:ea typeface="Cambria" panose="02040503050406030204" pitchFamily="18" charset="0"/>
              </a:rPr>
              <a:t>                   a </a:t>
            </a:r>
            <a:r>
              <a:rPr lang="en-US" sz="2400" b="1" dirty="0">
                <a:latin typeface="Cambria" panose="02040503050406030204" pitchFamily="18" charset="0"/>
                <a:ea typeface="Cambria" panose="02040503050406030204" pitchFamily="18" charset="0"/>
              </a:rPr>
              <a:t>believer does to serve and meet the needs of </a:t>
            </a:r>
            <a:r>
              <a:rPr lang="en-US" sz="2400" b="1" dirty="0" smtClean="0">
                <a:latin typeface="Cambria" panose="02040503050406030204" pitchFamily="18" charset="0"/>
                <a:ea typeface="Cambria" panose="02040503050406030204" pitchFamily="18" charset="0"/>
              </a:rPr>
              <a:t>others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4:11;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1Peter 4:10-11</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498891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88900"/>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990599"/>
            <a:ext cx="8677276" cy="5832366"/>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As we continue our study in First</a:t>
            </a:r>
            <a:r>
              <a:rPr lang="en-US" sz="2300" b="1" dirty="0" smtClean="0">
                <a:solidFill>
                  <a:srgbClr val="C00000"/>
                </a:solidFill>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Corinthians, we want to remember that the theme of this letter revolves around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300" b="1" dirty="0" smtClean="0">
                <a:latin typeface="Cambria" panose="02040503050406030204" pitchFamily="18" charset="0"/>
                <a:ea typeface="Cambria" panose="02040503050406030204" pitchFamily="18" charset="0"/>
              </a:rPr>
              <a:t>in the local church and how it influences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00" b="1" i="1" dirty="0" smtClean="0">
                <a:latin typeface="Cambria" panose="02040503050406030204" pitchFamily="18" charset="0"/>
                <a:ea typeface="Cambria" panose="02040503050406030204" pitchFamily="18" charset="0"/>
              </a:rPr>
              <a:t>,</a:t>
            </a:r>
            <a:r>
              <a:rPr lang="en-US" sz="2300" b="1" dirty="0" smtClean="0">
                <a:latin typeface="Cambria" panose="02040503050406030204" pitchFamily="18" charset="0"/>
                <a:ea typeface="Cambria" panose="02040503050406030204" pitchFamily="18" charset="0"/>
              </a:rPr>
              <a:t> </a:t>
            </a:r>
            <a:r>
              <a:rPr lang="en-US" sz="2300" b="1" i="1" dirty="0" smtClean="0">
                <a:latin typeface="Cambria" panose="02040503050406030204" pitchFamily="18" charset="0"/>
                <a:ea typeface="Cambria" panose="02040503050406030204" pitchFamily="18" charset="0"/>
              </a:rPr>
              <a:t>and</a:t>
            </a:r>
            <a:r>
              <a:rPr lang="en-US" sz="2300" b="1" dirty="0" smtClean="0">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 </a:t>
            </a: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Again, the primary issue in </a:t>
            </a:r>
            <a:r>
              <a:rPr lang="en-US" sz="2300" b="1" dirty="0">
                <a:latin typeface="Cambria" panose="02040503050406030204" pitchFamily="18" charset="0"/>
                <a:ea typeface="Cambria" panose="02040503050406030204" pitchFamily="18" charset="0"/>
              </a:rPr>
              <a:t>the church at Corinth </a:t>
            </a:r>
            <a:r>
              <a:rPr lang="en-US" sz="2300" b="1" dirty="0" smtClean="0">
                <a:latin typeface="Cambria" panose="02040503050406030204" pitchFamily="18" charset="0"/>
                <a:ea typeface="Cambria" panose="02040503050406030204" pitchFamily="18" charset="0"/>
              </a:rPr>
              <a:t>was </a:t>
            </a:r>
            <a:r>
              <a:rPr lang="en-US" sz="2300" b="1" i="1" dirty="0">
                <a:latin typeface="Cambria" panose="02040503050406030204" pitchFamily="18" charset="0"/>
                <a:ea typeface="Cambria" panose="02040503050406030204" pitchFamily="18" charset="0"/>
              </a:rPr>
              <a:t>“</a:t>
            </a:r>
            <a:r>
              <a:rPr lang="en-US" sz="23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300" b="1" i="1" dirty="0" smtClean="0">
                <a:latin typeface="Cambria" panose="02040503050406030204" pitchFamily="18" charset="0"/>
                <a:ea typeface="Cambria" panose="02040503050406030204" pitchFamily="18" charset="0"/>
              </a:rPr>
              <a:t>”</a:t>
            </a:r>
            <a:r>
              <a:rPr lang="en-US" sz="2300" b="1" dirty="0" smtClean="0">
                <a:latin typeface="Cambria" panose="02040503050406030204" pitchFamily="18" charset="0"/>
                <a:ea typeface="Cambria" panose="02040503050406030204" pitchFamily="18" charset="0"/>
              </a:rPr>
              <a:t> – the </a:t>
            </a:r>
            <a:r>
              <a:rPr lang="en-US" sz="2300" b="1" dirty="0">
                <a:latin typeface="Cambria" panose="02040503050406030204" pitchFamily="18" charset="0"/>
                <a:ea typeface="Cambria" panose="02040503050406030204" pitchFamily="18" charset="0"/>
              </a:rPr>
              <a:t>development </a:t>
            </a:r>
            <a:r>
              <a:rPr lang="en-US" sz="2300" b="1" dirty="0" smtClean="0">
                <a:latin typeface="Cambria" panose="02040503050406030204" pitchFamily="18" charset="0"/>
                <a:ea typeface="Cambria" panose="02040503050406030204" pitchFamily="18" charset="0"/>
              </a:rPr>
              <a:t>of </a:t>
            </a:r>
            <a:r>
              <a:rPr lang="en-US" sz="2300" b="1" dirty="0">
                <a:latin typeface="Cambria" panose="02040503050406030204" pitchFamily="18" charset="0"/>
                <a:ea typeface="Cambria" panose="02040503050406030204" pitchFamily="18" charset="0"/>
              </a:rPr>
              <a:t>Holy character and the application of Christian principles and discipline on an individual and corporate level</a:t>
            </a:r>
            <a:r>
              <a:rPr lang="en-US" sz="2300" b="1" dirty="0" smtClean="0">
                <a:latin typeface="Cambria" panose="02040503050406030204" pitchFamily="18" charset="0"/>
                <a:ea typeface="Cambria" panose="02040503050406030204" pitchFamily="18" charset="0"/>
              </a:rPr>
              <a:t>.  So the corrective in this letter is </a:t>
            </a:r>
            <a:r>
              <a:rPr lang="en-US" sz="23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300" b="1" dirty="0">
                <a:latin typeface="Cambria" panose="02040503050406030204" pitchFamily="18" charset="0"/>
                <a:ea typeface="Cambria" panose="02040503050406030204" pitchFamily="18" charset="0"/>
              </a:rPr>
              <a:t> rather than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300" b="1" i="1" dirty="0" smtClean="0">
                <a:latin typeface="Cambria" panose="02040503050406030204" pitchFamily="18" charset="0"/>
                <a:ea typeface="Cambria" panose="02040503050406030204" pitchFamily="18" charset="0"/>
              </a:rPr>
              <a:t>.</a:t>
            </a:r>
            <a:endParaRPr lang="en-US" sz="2300" b="1" dirty="0" smtClean="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300" b="1" dirty="0" smtClean="0">
                <a:latin typeface="Cambria" panose="02040503050406030204" pitchFamily="18" charset="0"/>
                <a:ea typeface="Cambria" panose="02040503050406030204" pitchFamily="18" charset="0"/>
              </a:rPr>
              <a:t>	In our study, Paul </a:t>
            </a:r>
            <a:r>
              <a:rPr lang="en-US" sz="2300" b="1" dirty="0">
                <a:latin typeface="Cambria" panose="02040503050406030204" pitchFamily="18" charset="0"/>
                <a:ea typeface="Cambria" panose="02040503050406030204" pitchFamily="18" charset="0"/>
              </a:rPr>
              <a:t>addresses the use of spiritual gifts within the </a:t>
            </a:r>
            <a:r>
              <a:rPr lang="en-US" sz="2300" b="1" dirty="0" smtClean="0">
                <a:latin typeface="Cambria" panose="02040503050406030204" pitchFamily="18" charset="0"/>
                <a:ea typeface="Cambria" panose="02040503050406030204" pitchFamily="18" charset="0"/>
              </a:rPr>
              <a:t>church, </a:t>
            </a:r>
            <a:r>
              <a:rPr lang="en-US" sz="2300" b="1" dirty="0">
                <a:latin typeface="Cambria" panose="02040503050406030204" pitchFamily="18" charset="0"/>
                <a:ea typeface="Cambria" panose="02040503050406030204" pitchFamily="18" charset="0"/>
              </a:rPr>
              <a:t>emphasizing how </a:t>
            </a:r>
            <a:r>
              <a:rPr lang="en-US" sz="2300" b="1" dirty="0" smtClean="0">
                <a:latin typeface="Cambria" panose="02040503050406030204" pitchFamily="18" charset="0"/>
                <a:ea typeface="Cambria" panose="02040503050406030204" pitchFamily="18" charset="0"/>
              </a:rPr>
              <a:t>spiritual gifts </a:t>
            </a:r>
            <a:r>
              <a:rPr lang="en-US" sz="2300" b="1" dirty="0">
                <a:latin typeface="Cambria" panose="02040503050406030204" pitchFamily="18" charset="0"/>
                <a:ea typeface="Cambria" panose="02040503050406030204" pitchFamily="18" charset="0"/>
              </a:rPr>
              <a:t>are to be understood, distributed, and </a:t>
            </a:r>
            <a:r>
              <a:rPr lang="en-US" sz="2300" b="1" dirty="0" smtClean="0">
                <a:latin typeface="Cambria" panose="02040503050406030204" pitchFamily="18" charset="0"/>
                <a:ea typeface="Cambria" panose="02040503050406030204" pitchFamily="18" charset="0"/>
              </a:rPr>
              <a:t>employed, stressing </a:t>
            </a:r>
            <a:r>
              <a:rPr lang="en-US" sz="2300" b="1" dirty="0">
                <a:latin typeface="Cambria" panose="02040503050406030204" pitchFamily="18" charset="0"/>
                <a:ea typeface="Cambria" panose="02040503050406030204" pitchFamily="18" charset="0"/>
              </a:rPr>
              <a:t>unity, diversity, the interdependence of believers, and </a:t>
            </a:r>
            <a:r>
              <a:rPr lang="en-US" sz="2300" b="1" dirty="0" smtClean="0">
                <a:latin typeface="Cambria" panose="02040503050406030204" pitchFamily="18" charset="0"/>
                <a:ea typeface="Cambria" panose="02040503050406030204" pitchFamily="18" charset="0"/>
              </a:rPr>
              <a:t>the importance </a:t>
            </a:r>
            <a:r>
              <a:rPr lang="en-US" sz="2300" b="1" dirty="0">
                <a:latin typeface="Cambria" panose="02040503050406030204" pitchFamily="18" charset="0"/>
                <a:ea typeface="Cambria" panose="02040503050406030204" pitchFamily="18" charset="0"/>
              </a:rPr>
              <a:t>of using their </a:t>
            </a:r>
            <a:r>
              <a:rPr lang="en-US" sz="2300" b="1" dirty="0" smtClean="0">
                <a:latin typeface="Cambria" panose="02040503050406030204" pitchFamily="18" charset="0"/>
                <a:ea typeface="Cambria" panose="02040503050406030204" pitchFamily="18" charset="0"/>
              </a:rPr>
              <a:t>spiritual </a:t>
            </a:r>
            <a:r>
              <a:rPr lang="en-US" sz="2300" b="1" dirty="0">
                <a:latin typeface="Cambria" panose="02040503050406030204" pitchFamily="18" charset="0"/>
                <a:ea typeface="Cambria" panose="02040503050406030204" pitchFamily="18" charset="0"/>
              </a:rPr>
              <a:t>gifts in a spirit of love and cooperation for the greater good of the Christian community.</a:t>
            </a:r>
          </a:p>
        </p:txBody>
      </p:sp>
    </p:spTree>
    <p:extLst>
      <p:ext uri="{BB962C8B-B14F-4D97-AF65-F5344CB8AC3E}">
        <p14:creationId xmlns:p14="http://schemas.microsoft.com/office/powerpoint/2010/main" xmlns="" val="33973765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09538"/>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1"/>
            <a:ext cx="8810064" cy="83099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ea typeface="Cambria" panose="02040503050406030204" pitchFamily="18" charset="0"/>
              </a:rPr>
              <a:t>In this charts we see how the gifts are meant to function together harmoniously for the common good.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3400" y="1905000"/>
            <a:ext cx="8214360" cy="4759071"/>
          </a:xfrm>
          <a:prstGeom prst="rect">
            <a:avLst/>
          </a:prstGeom>
        </p:spPr>
      </p:pic>
    </p:spTree>
    <p:extLst>
      <p:ext uri="{BB962C8B-B14F-4D97-AF65-F5344CB8AC3E}">
        <p14:creationId xmlns:p14="http://schemas.microsoft.com/office/powerpoint/2010/main" xmlns="" val="7865132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12:4-11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4</a:t>
            </a:r>
            <a:r>
              <a:rPr lang="en-US" sz="2400" b="1" dirty="0" smtClean="0">
                <a:latin typeface="Cambria"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distribution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spiritual gifts </a:t>
            </a:r>
            <a:r>
              <a:rPr lang="en-US" sz="2400" b="1" dirty="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12:11</a:t>
            </a:r>
            <a:r>
              <a:rPr lang="en-US" sz="2400" b="1" dirty="0" smtClean="0">
                <a:latin typeface="Cambria" panose="02040503050406030204" pitchFamily="18" charset="0"/>
                <a:ea typeface="Cambria" panose="02040503050406030204" pitchFamily="18" charset="0"/>
              </a:rPr>
              <a:t>).  The Holy Spirit like a conductor who hands out the right parts of an orchestral score to the right musicians, distributes spiritual gift to every believer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just as He wills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12:11</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It is not true that a believer can have only one gift.  Nor  is it true that a believer must plead for, seek after, or earn any gift.  As a matter of fact, the Holy Spirit individually distributes the gifts according to God’s plan and His pleasure. </a:t>
            </a:r>
          </a:p>
          <a:p>
            <a:pPr indent="457200">
              <a:spcAft>
                <a:spcPts val="1200"/>
              </a:spcAft>
            </a:pPr>
            <a:r>
              <a:rPr lang="en-US" sz="2400" b="1" dirty="0" smtClean="0">
                <a:latin typeface="Cambria" panose="02040503050406030204" pitchFamily="18" charset="0"/>
                <a:ea typeface="Cambria" panose="02040503050406030204" pitchFamily="18" charset="0"/>
              </a:rPr>
              <a:t>He selects our gifts for us personally, tailoring them to our personalities and skills to be used for His glory and   His purposes. </a:t>
            </a:r>
          </a:p>
        </p:txBody>
      </p:sp>
    </p:spTree>
    <p:extLst>
      <p:ext uri="{BB962C8B-B14F-4D97-AF65-F5344CB8AC3E}">
        <p14:creationId xmlns:p14="http://schemas.microsoft.com/office/powerpoint/2010/main" xmlns="" val="14234958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799" y="1206500"/>
            <a:ext cx="8610601" cy="329320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12</a:t>
            </a:r>
            <a:r>
              <a:rPr lang="en-US" sz="2800" i="1" dirty="0" smtClean="0">
                <a:latin typeface="Georgia" panose="02040502050405020303" pitchFamily="18" charset="0"/>
              </a:rPr>
              <a:t>For</a:t>
            </a:r>
            <a:r>
              <a:rPr lang="en-US" sz="2800" i="1" dirty="0">
                <a:latin typeface="Georgia" panose="02040502050405020303" pitchFamily="18" charset="0"/>
              </a:rPr>
              <a:t> as the body is one and has many members, but all the members of that one body, being many, are one body, </a:t>
            </a:r>
            <a:r>
              <a:rPr lang="en-US" sz="2800" i="1" dirty="0" smtClean="0">
                <a:latin typeface="Georgia" panose="02040502050405020303" pitchFamily="18" charset="0"/>
              </a:rPr>
              <a:t>so also is Christ. </a:t>
            </a:r>
            <a:r>
              <a:rPr lang="en-US" sz="2800" b="1" i="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For</a:t>
            </a:r>
            <a:r>
              <a:rPr lang="en-US" sz="2800" i="1" dirty="0">
                <a:latin typeface="Georgia" panose="02040502050405020303" pitchFamily="18" charset="0"/>
              </a:rPr>
              <a:t> by one Spirit we were all baptized into one body—whether Jews or Greeks, whether slaves or free—and have all been made to drink into </a:t>
            </a:r>
            <a:r>
              <a:rPr lang="en-US" sz="2800" i="1" dirty="0" smtClean="0">
                <a:latin typeface="Georgia" panose="02040502050405020303" pitchFamily="18" charset="0"/>
              </a:rPr>
              <a:t>one </a:t>
            </a:r>
            <a:r>
              <a:rPr lang="en-US" sz="2800" i="1" dirty="0">
                <a:latin typeface="Georgia" panose="02040502050405020303" pitchFamily="18" charset="0"/>
              </a:rPr>
              <a:t>Spirit. </a:t>
            </a:r>
            <a:r>
              <a:rPr lang="en-US" sz="2800" b="1" i="1" baseline="30000" dirty="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14</a:t>
            </a:r>
            <a:r>
              <a:rPr lang="en-US" sz="2800" i="1" dirty="0" smtClean="0">
                <a:latin typeface="Georgia" panose="02040502050405020303" pitchFamily="18" charset="0"/>
              </a:rPr>
              <a:t>For </a:t>
            </a:r>
            <a:r>
              <a:rPr lang="en-US" sz="2800" i="1" dirty="0">
                <a:latin typeface="Georgia" panose="02040502050405020303" pitchFamily="18" charset="0"/>
              </a:rPr>
              <a:t>in fact the body is not one member but many.</a:t>
            </a:r>
          </a:p>
        </p:txBody>
      </p:sp>
      <p:sp>
        <p:nvSpPr>
          <p:cNvPr id="6" name="Title 1"/>
          <p:cNvSpPr>
            <a:spLocks noGrp="1"/>
          </p:cNvSpPr>
          <p:nvPr>
            <p:ph type="title"/>
          </p:nvPr>
        </p:nvSpPr>
        <p:spPr>
          <a:xfrm>
            <a:off x="228599" y="152400"/>
            <a:ext cx="8747313"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12:12-14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232814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12:12-14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61060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 To drive home the need for the church to be an interdependent community growing together rather than independent practitioners growing apart. </a:t>
            </a:r>
          </a:p>
          <a:p>
            <a:pPr indent="457200">
              <a:spcAft>
                <a:spcPts val="1200"/>
              </a:spcAft>
            </a:pPr>
            <a:r>
              <a:rPr lang="en-US" sz="2400" b="1" dirty="0" smtClean="0">
                <a:latin typeface="Cambria" panose="02040503050406030204" pitchFamily="18" charset="0"/>
                <a:ea typeface="Cambria" panose="02040503050406030204" pitchFamily="18" charset="0"/>
              </a:rPr>
              <a:t>Paul likens the unity and diversity of the body of Christ to the unity and diversity of the human body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12:12</a:t>
            </a:r>
            <a:r>
              <a:rPr lang="en-US" sz="2400" b="1" dirty="0" smtClean="0">
                <a:latin typeface="Cambria" panose="02040503050406030204" pitchFamily="18" charset="0"/>
                <a:ea typeface="Cambria" panose="02040503050406030204" pitchFamily="18" charset="0"/>
              </a:rPr>
              <a:t>). From the tops of our heads to the soles of our feet, each part of our body, though radically diverse, is united as a whole. </a:t>
            </a:r>
          </a:p>
          <a:p>
            <a:pPr indent="457200">
              <a:spcAft>
                <a:spcPts val="1200"/>
              </a:spcAft>
            </a:pPr>
            <a:r>
              <a:rPr lang="en-US" sz="2400" b="1" dirty="0" smtClean="0">
                <a:latin typeface="Cambria" panose="02040503050406030204" pitchFamily="18" charset="0"/>
                <a:ea typeface="Cambria" panose="02040503050406030204" pitchFamily="18" charset="0"/>
              </a:rPr>
              <a:t>Therefore, every member of Christ’s church is part of the same organic,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interdependent</a:t>
            </a:r>
            <a:r>
              <a:rPr lang="en-US" sz="2400" b="1" dirty="0" smtClean="0">
                <a:latin typeface="Cambria" panose="02040503050406030204" pitchFamily="18" charset="0"/>
                <a:ea typeface="Cambria" panose="02040503050406030204" pitchFamily="18" charset="0"/>
              </a:rPr>
              <a:t>, diverse-yet-united body.  </a:t>
            </a:r>
          </a:p>
          <a:p>
            <a:pPr indent="457200">
              <a:spcAft>
                <a:spcPts val="1200"/>
              </a:spcAft>
            </a:pPr>
            <a:r>
              <a:rPr lang="en-US" sz="2400" b="1" dirty="0" smtClean="0">
                <a:latin typeface="Cambria" panose="02040503050406030204" pitchFamily="18" charset="0"/>
                <a:ea typeface="Cambria" panose="02040503050406030204" pitchFamily="18" charset="0"/>
              </a:rPr>
              <a:t>The unity of the body of Christ can’t be compared to the unity of our social clubs or human organizations.  Rather, in the body of Christ, a profound spiritual reality underlies the principle of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in diversity</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1608985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12:12-14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066800"/>
            <a:ext cx="8534400"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 In that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 Holy Spirit baptizes each individual believer into spiritual union with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12:13</a:t>
            </a:r>
            <a:r>
              <a:rPr lang="en-US" sz="2400" b="1" dirty="0" smtClean="0">
                <a:latin typeface="Cambria" panose="02040503050406030204" pitchFamily="18" charset="0"/>
                <a:ea typeface="Cambria" panose="02040503050406030204" pitchFamily="18" charset="0"/>
              </a:rPr>
              <a:t>), joining us all into one spiritual body, united to Christ as our head. </a:t>
            </a:r>
          </a:p>
          <a:p>
            <a:pPr indent="457200">
              <a:spcAft>
                <a:spcPts val="1200"/>
              </a:spcAft>
            </a:pPr>
            <a:r>
              <a:rPr lang="en-US" sz="2400" b="1" dirty="0">
                <a:latin typeface="Cambria" panose="02040503050406030204" pitchFamily="18" charset="0"/>
                <a:ea typeface="Cambria" panose="02040503050406030204" pitchFamily="18" charset="0"/>
              </a:rPr>
              <a:t>In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12:13</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referring to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baptism of the Holy Spirit</a:t>
            </a:r>
            <a:r>
              <a:rPr lang="en-US" sz="2400" b="1" dirty="0" smtClean="0">
                <a:latin typeface="Cambria" panose="02040503050406030204" pitchFamily="18" charset="0"/>
                <a:ea typeface="Cambria" panose="02040503050406030204" pitchFamily="18" charset="0"/>
              </a:rPr>
              <a:t>, Paul seems to be saying </a:t>
            </a:r>
            <a:r>
              <a:rPr lang="en-US" sz="2400" b="1" i="1" dirty="0" smtClean="0">
                <a:latin typeface="Cambria" panose="02040503050406030204" pitchFamily="18" charset="0"/>
                <a:ea typeface="Cambria" panose="02040503050406030204" pitchFamily="18" charset="0"/>
              </a:rPr>
              <a:t>“that Christians are in the Holy Spirit, and the Holy Spirit is in Christians, similar to our being in Christ and Christ being in us.”</a:t>
            </a:r>
          </a:p>
          <a:p>
            <a:pPr indent="457200">
              <a:spcAft>
                <a:spcPts val="1200"/>
              </a:spcAft>
            </a:pPr>
            <a:r>
              <a:rPr lang="en-US" sz="2400" b="1" dirty="0" smtClean="0">
                <a:latin typeface="Cambria" panose="02040503050406030204" pitchFamily="18" charset="0"/>
                <a:ea typeface="Cambria" panose="02040503050406030204" pitchFamily="18" charset="0"/>
              </a:rPr>
              <a:t>Swindoll says, across church denominations today the teaching of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baptism of the Holy Spirit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has become a battleground of confusion and division rather than a basis for clarity and unity. </a:t>
            </a:r>
          </a:p>
          <a:p>
            <a:pPr indent="457200">
              <a:spcAft>
                <a:spcPts val="1200"/>
              </a:spcAft>
            </a:pPr>
            <a:r>
              <a:rPr lang="en-US" sz="2400" b="1" dirty="0" smtClean="0">
                <a:latin typeface="Cambria" panose="02040503050406030204" pitchFamily="18" charset="0"/>
                <a:ea typeface="Cambria" panose="02040503050406030204" pitchFamily="18" charset="0"/>
              </a:rPr>
              <a:t>While we are commanded to be filled with the Holy Spirit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5:18</a:t>
            </a:r>
            <a:r>
              <a:rPr lang="en-US" sz="2400" b="1" dirty="0" smtClean="0">
                <a:latin typeface="Cambria" panose="02040503050406030204" pitchFamily="18" charset="0"/>
                <a:ea typeface="Cambria" panose="02040503050406030204" pitchFamily="18" charset="0"/>
              </a:rPr>
              <a:t>), being </a:t>
            </a:r>
            <a:r>
              <a:rPr lang="en-US" sz="2400" b="1" u="sng" dirty="0" smtClean="0">
                <a:latin typeface="Cambria" panose="02040503050406030204" pitchFamily="18" charset="0"/>
                <a:ea typeface="Cambria" panose="02040503050406030204" pitchFamily="18" charset="0"/>
              </a:rPr>
              <a:t>baptized</a:t>
            </a:r>
            <a:r>
              <a:rPr lang="en-US" sz="2400" b="1" dirty="0" smtClean="0">
                <a:latin typeface="Cambria" panose="02040503050406030204" pitchFamily="18" charset="0"/>
                <a:ea typeface="Cambria" panose="02040503050406030204" pitchFamily="18" charset="0"/>
              </a:rPr>
              <a:t> by the Holy Spirit is not our responsibility.   </a:t>
            </a:r>
          </a:p>
        </p:txBody>
      </p:sp>
    </p:spTree>
    <p:extLst>
      <p:ext uri="{BB962C8B-B14F-4D97-AF65-F5344CB8AC3E}">
        <p14:creationId xmlns:p14="http://schemas.microsoft.com/office/powerpoint/2010/main" xmlns="" val="14591127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12:12-14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It’s </a:t>
            </a:r>
            <a:r>
              <a:rPr lang="en-US" sz="2400" b="1" dirty="0">
                <a:latin typeface="Cambria" panose="02040503050406030204" pitchFamily="18" charset="0"/>
                <a:ea typeface="Cambria" panose="02040503050406030204" pitchFamily="18" charset="0"/>
              </a:rPr>
              <a:t>an act of </a:t>
            </a:r>
            <a:r>
              <a:rPr lang="en-US" sz="2400" b="1" dirty="0" smtClean="0">
                <a:latin typeface="Cambria" panose="02040503050406030204" pitchFamily="18" charset="0"/>
                <a:ea typeface="Cambria" panose="02040503050406030204" pitchFamily="18" charset="0"/>
              </a:rPr>
              <a:t>being born again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rebirth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when we put our trust in Christ, </a:t>
            </a:r>
            <a:r>
              <a:rPr lang="en-US" sz="2400" b="1" dirty="0" smtClean="0">
                <a:latin typeface="Cambria" panose="02040503050406030204" pitchFamily="18" charset="0"/>
                <a:ea typeface="Cambria" panose="02040503050406030204" pitchFamily="18" charset="0"/>
              </a:rPr>
              <a:t>the Holy Spirit </a:t>
            </a:r>
            <a:r>
              <a:rPr lang="en-US" sz="2400" b="1" u="sng" dirty="0" smtClean="0">
                <a:latin typeface="Cambria" panose="02040503050406030204" pitchFamily="18" charset="0"/>
                <a:ea typeface="Cambria" panose="02040503050406030204" pitchFamily="18" charset="0"/>
              </a:rPr>
              <a:t>baptizes</a:t>
            </a:r>
            <a:r>
              <a:rPr lang="en-US" sz="2400" b="1" dirty="0" smtClean="0">
                <a:latin typeface="Cambria" panose="02040503050406030204" pitchFamily="18" charset="0"/>
                <a:ea typeface="Cambria" panose="02040503050406030204" pitchFamily="18" charset="0"/>
              </a:rPr>
              <a:t> us into the </a:t>
            </a:r>
            <a:r>
              <a:rPr lang="en-US" sz="2400" b="1" dirty="0">
                <a:latin typeface="Cambria" panose="02040503050406030204" pitchFamily="18" charset="0"/>
                <a:ea typeface="Cambria" panose="02040503050406030204" pitchFamily="18" charset="0"/>
              </a:rPr>
              <a:t>body of </a:t>
            </a:r>
            <a:r>
              <a:rPr lang="en-US" sz="2400" b="1" dirty="0" smtClean="0">
                <a:latin typeface="Cambria" panose="02040503050406030204" pitchFamily="18" charset="0"/>
                <a:ea typeface="Cambria" panose="02040503050406030204" pitchFamily="18" charset="0"/>
              </a:rPr>
              <a:t>Christ,  </a:t>
            </a:r>
            <a:r>
              <a:rPr lang="en-US" sz="2400" b="1" dirty="0">
                <a:latin typeface="Cambria" panose="02040503050406030204" pitchFamily="18" charset="0"/>
                <a:ea typeface="Cambria" panose="02040503050406030204" pitchFamily="18" charset="0"/>
              </a:rPr>
              <a:t>fills </a:t>
            </a:r>
            <a:r>
              <a:rPr lang="en-US" sz="2400" b="1" dirty="0" smtClean="0">
                <a:latin typeface="Cambria" panose="02040503050406030204" pitchFamily="18" charset="0"/>
                <a:ea typeface="Cambria" panose="02040503050406030204" pitchFamily="18" charset="0"/>
              </a:rPr>
              <a:t>our minds </a:t>
            </a:r>
            <a:r>
              <a:rPr lang="en-US" sz="2400" b="1" dirty="0">
                <a:latin typeface="Cambria" panose="02040503050406030204" pitchFamily="18" charset="0"/>
                <a:ea typeface="Cambria" panose="02040503050406030204" pitchFamily="18" charset="0"/>
              </a:rPr>
              <a:t>with a genuine understanding of </a:t>
            </a:r>
            <a:r>
              <a:rPr lang="en-US" sz="2400" b="1" dirty="0" smtClean="0">
                <a:latin typeface="Cambria" panose="02040503050406030204" pitchFamily="18" charset="0"/>
                <a:ea typeface="Cambria" panose="02040503050406030204" pitchFamily="18" charset="0"/>
              </a:rPr>
              <a:t>God’s truth</a:t>
            </a:r>
            <a:r>
              <a:rPr lang="en-US" sz="2400" b="1" dirty="0">
                <a:latin typeface="Cambria" panose="02040503050406030204" pitchFamily="18" charset="0"/>
                <a:ea typeface="Cambria" panose="02040503050406030204" pitchFamily="18" charset="0"/>
              </a:rPr>
              <a:t>, takes possession of </a:t>
            </a:r>
            <a:r>
              <a:rPr lang="en-US" sz="2400" b="1" dirty="0" smtClean="0">
                <a:latin typeface="Cambria" panose="02040503050406030204" pitchFamily="18" charset="0"/>
                <a:ea typeface="Cambria" panose="02040503050406030204" pitchFamily="18" charset="0"/>
              </a:rPr>
              <a:t>our abilities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imparts </a:t>
            </a:r>
            <a:r>
              <a:rPr lang="en-US" sz="2400" b="1" dirty="0">
                <a:latin typeface="Cambria" panose="02040503050406030204" pitchFamily="18" charset="0"/>
                <a:ea typeface="Cambria" panose="02040503050406030204" pitchFamily="18" charset="0"/>
              </a:rPr>
              <a:t>gifts that qualify </a:t>
            </a:r>
            <a:r>
              <a:rPr lang="en-US" sz="2400" b="1" dirty="0" smtClean="0">
                <a:latin typeface="Cambria" panose="02040503050406030204" pitchFamily="18" charset="0"/>
                <a:ea typeface="Cambria" panose="02040503050406030204" pitchFamily="18" charset="0"/>
              </a:rPr>
              <a:t>us for service.</a:t>
            </a:r>
          </a:p>
          <a:p>
            <a:pPr indent="457200">
              <a:spcAft>
                <a:spcPts val="1200"/>
              </a:spcAft>
            </a:pPr>
            <a:r>
              <a:rPr lang="en-US" sz="2400" b="1" dirty="0" smtClean="0">
                <a:latin typeface="Cambria" panose="02040503050406030204" pitchFamily="18" charset="0"/>
                <a:ea typeface="Cambria" panose="02040503050406030204" pitchFamily="18" charset="0"/>
              </a:rPr>
              <a:t> And permanently changes our membership from the family of Satan to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family of God</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16657333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599" y="1196975"/>
            <a:ext cx="8747313" cy="562307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1930" b="1" i="1" baseline="30000" dirty="0" smtClean="0">
                <a:effectLst>
                  <a:outerShdw blurRad="38100" dist="38100" dir="2700000" algn="tl">
                    <a:srgbClr val="000000">
                      <a:alpha val="43137"/>
                    </a:srgbClr>
                  </a:outerShdw>
                </a:effectLst>
                <a:latin typeface="Georgia" panose="02040502050405020303" pitchFamily="18" charset="0"/>
              </a:rPr>
              <a:t>15</a:t>
            </a:r>
            <a:r>
              <a:rPr lang="en-US" sz="1930" i="1" dirty="0" smtClean="0">
                <a:latin typeface="Georgia" panose="02040502050405020303" pitchFamily="18" charset="0"/>
              </a:rPr>
              <a:t>If the </a:t>
            </a:r>
            <a:r>
              <a:rPr lang="en-US" sz="1930" i="1" dirty="0">
                <a:latin typeface="Georgia" panose="02040502050405020303" pitchFamily="18" charset="0"/>
              </a:rPr>
              <a:t>foot should say, “Because I am not a hand, I am not </a:t>
            </a:r>
            <a:r>
              <a:rPr lang="en-US" sz="1930" i="1" dirty="0" smtClean="0">
                <a:latin typeface="Georgia" panose="02040502050405020303" pitchFamily="18" charset="0"/>
              </a:rPr>
              <a:t>of </a:t>
            </a:r>
            <a:r>
              <a:rPr lang="en-US" sz="1930" i="1" dirty="0">
                <a:latin typeface="Georgia" panose="02040502050405020303" pitchFamily="18" charset="0"/>
              </a:rPr>
              <a:t>the body,” is it therefore not of the body?  </a:t>
            </a:r>
            <a:r>
              <a:rPr lang="en-US" sz="1930" b="1" i="1" baseline="30000" dirty="0" smtClean="0">
                <a:effectLst>
                  <a:outerShdw blurRad="38100" dist="38100" dir="2700000" algn="tl">
                    <a:srgbClr val="000000">
                      <a:alpha val="43137"/>
                    </a:srgbClr>
                  </a:outerShdw>
                </a:effectLst>
                <a:latin typeface="Georgia" panose="02040502050405020303" pitchFamily="18" charset="0"/>
              </a:rPr>
              <a:t>16</a:t>
            </a:r>
            <a:r>
              <a:rPr lang="en-US" sz="1930" i="1" dirty="0" smtClean="0">
                <a:latin typeface="Georgia" panose="02040502050405020303" pitchFamily="18" charset="0"/>
              </a:rPr>
              <a:t>And </a:t>
            </a:r>
            <a:r>
              <a:rPr lang="en-US" sz="1930" i="1" dirty="0">
                <a:latin typeface="Georgia" panose="02040502050405020303" pitchFamily="18" charset="0"/>
              </a:rPr>
              <a:t>if the ear should say, “Because I am not an eye, I am not of the body,” is it therefore not of the body?  </a:t>
            </a:r>
            <a:r>
              <a:rPr lang="en-US" sz="1930" b="1" i="1" baseline="30000" dirty="0" smtClean="0">
                <a:effectLst>
                  <a:outerShdw blurRad="38100" dist="38100" dir="2700000" algn="tl">
                    <a:srgbClr val="000000">
                      <a:alpha val="43137"/>
                    </a:srgbClr>
                  </a:outerShdw>
                </a:effectLst>
                <a:latin typeface="Georgia" panose="02040502050405020303" pitchFamily="18" charset="0"/>
              </a:rPr>
              <a:t>17</a:t>
            </a:r>
            <a:r>
              <a:rPr lang="en-US" sz="1930" i="1" dirty="0" smtClean="0">
                <a:latin typeface="Georgia" panose="02040502050405020303" pitchFamily="18" charset="0"/>
              </a:rPr>
              <a:t>If </a:t>
            </a:r>
            <a:r>
              <a:rPr lang="en-US" sz="1930" i="1" dirty="0">
                <a:latin typeface="Georgia" panose="02040502050405020303" pitchFamily="18" charset="0"/>
              </a:rPr>
              <a:t>the whole </a:t>
            </a:r>
            <a:r>
              <a:rPr lang="en-US" sz="1930" i="1" dirty="0" smtClean="0">
                <a:latin typeface="Georgia" panose="02040502050405020303" pitchFamily="18" charset="0"/>
              </a:rPr>
              <a:t>body were an eye, where would be the hearing?  If the whole were hearing, where would be the smelling? </a:t>
            </a:r>
            <a:r>
              <a:rPr lang="en-US" sz="1930" b="1" i="1" baseline="30000" dirty="0" smtClean="0">
                <a:latin typeface="Georgia" panose="02040502050405020303" pitchFamily="18" charset="0"/>
              </a:rPr>
              <a:t> </a:t>
            </a:r>
            <a:r>
              <a:rPr lang="en-US" sz="1930" b="1" i="1" baseline="30000" dirty="0" smtClean="0">
                <a:effectLst>
                  <a:outerShdw blurRad="38100" dist="38100" dir="2700000" algn="tl">
                    <a:srgbClr val="000000">
                      <a:alpha val="43137"/>
                    </a:srgbClr>
                  </a:outerShdw>
                </a:effectLst>
                <a:latin typeface="Georgia" panose="02040502050405020303" pitchFamily="18" charset="0"/>
              </a:rPr>
              <a:t>18</a:t>
            </a:r>
            <a:r>
              <a:rPr lang="en-US" sz="1930" i="1" dirty="0" smtClean="0">
                <a:latin typeface="Georgia" panose="02040502050405020303" pitchFamily="18" charset="0"/>
              </a:rPr>
              <a:t>But now God has set the members, each one of them, in the body just as He pleased. </a:t>
            </a:r>
            <a:r>
              <a:rPr lang="en-US" sz="1930" b="1" i="1" baseline="30000" dirty="0" smtClean="0">
                <a:latin typeface="Georgia" panose="02040502050405020303" pitchFamily="18" charset="0"/>
              </a:rPr>
              <a:t> </a:t>
            </a:r>
            <a:r>
              <a:rPr lang="en-US" sz="1930" b="1" i="1" baseline="30000" dirty="0" smtClean="0">
                <a:effectLst>
                  <a:outerShdw blurRad="38100" dist="38100" dir="2700000" algn="tl">
                    <a:srgbClr val="000000">
                      <a:alpha val="43137"/>
                    </a:srgbClr>
                  </a:outerShdw>
                </a:effectLst>
                <a:latin typeface="Georgia" panose="02040502050405020303" pitchFamily="18" charset="0"/>
              </a:rPr>
              <a:t>19</a:t>
            </a:r>
            <a:r>
              <a:rPr lang="en-US" sz="1930" i="1" dirty="0" smtClean="0">
                <a:latin typeface="Georgia" panose="02040502050405020303" pitchFamily="18" charset="0"/>
              </a:rPr>
              <a:t>And if they were all one member, where would the body be?  </a:t>
            </a:r>
            <a:r>
              <a:rPr lang="en-US" sz="1930" b="1" i="1" baseline="30000" dirty="0" smtClean="0">
                <a:effectLst>
                  <a:outerShdw blurRad="38100" dist="38100" dir="2700000" algn="tl">
                    <a:srgbClr val="000000">
                      <a:alpha val="43137"/>
                    </a:srgbClr>
                  </a:outerShdw>
                </a:effectLst>
                <a:latin typeface="Georgia" panose="02040502050405020303" pitchFamily="18" charset="0"/>
              </a:rPr>
              <a:t>20</a:t>
            </a:r>
            <a:r>
              <a:rPr lang="en-US" sz="1930" i="1" dirty="0" smtClean="0">
                <a:latin typeface="Georgia" panose="02040502050405020303" pitchFamily="18" charset="0"/>
              </a:rPr>
              <a:t>But now indeed there are many members, yet one body.  </a:t>
            </a:r>
            <a:r>
              <a:rPr lang="en-US" sz="1930" b="1" i="1" baseline="30000" dirty="0" smtClean="0">
                <a:effectLst>
                  <a:outerShdw blurRad="38100" dist="38100" dir="2700000" algn="tl">
                    <a:srgbClr val="000000">
                      <a:alpha val="43137"/>
                    </a:srgbClr>
                  </a:outerShdw>
                </a:effectLst>
                <a:latin typeface="Georgia" panose="02040502050405020303" pitchFamily="18" charset="0"/>
              </a:rPr>
              <a:t>21</a:t>
            </a:r>
            <a:r>
              <a:rPr lang="en-US" sz="1930" i="1" dirty="0" smtClean="0">
                <a:latin typeface="Georgia" panose="02040502050405020303" pitchFamily="18" charset="0"/>
              </a:rPr>
              <a:t>And the eye cannot say to the hand, “I have no need of you”; nor again the head to the feet, “I have no need of you.”  </a:t>
            </a:r>
            <a:r>
              <a:rPr lang="en-US" sz="1930" b="1" i="1" baseline="30000" dirty="0" smtClean="0">
                <a:effectLst>
                  <a:outerShdw blurRad="38100" dist="38100" dir="2700000" algn="tl">
                    <a:srgbClr val="000000">
                      <a:alpha val="43137"/>
                    </a:srgbClr>
                  </a:outerShdw>
                </a:effectLst>
                <a:latin typeface="Georgia" panose="02040502050405020303" pitchFamily="18" charset="0"/>
              </a:rPr>
              <a:t>22</a:t>
            </a:r>
            <a:r>
              <a:rPr lang="en-US" sz="1930" i="1" dirty="0" smtClean="0">
                <a:latin typeface="Georgia" panose="02040502050405020303" pitchFamily="18" charset="0"/>
              </a:rPr>
              <a:t>No, much rather, those members of the </a:t>
            </a:r>
            <a:r>
              <a:rPr lang="en-US" sz="1930" i="1" dirty="0">
                <a:latin typeface="Georgia" panose="02040502050405020303" pitchFamily="18" charset="0"/>
              </a:rPr>
              <a:t>body which seem to be weaker are necessary.  </a:t>
            </a:r>
            <a:r>
              <a:rPr lang="en-US" sz="1930" b="1" i="1" baseline="30000" dirty="0" smtClean="0">
                <a:effectLst>
                  <a:outerShdw blurRad="38100" dist="38100" dir="2700000" algn="tl">
                    <a:srgbClr val="000000">
                      <a:alpha val="43137"/>
                    </a:srgbClr>
                  </a:outerShdw>
                </a:effectLst>
                <a:latin typeface="Georgia" panose="02040502050405020303" pitchFamily="18" charset="0"/>
              </a:rPr>
              <a:t>23</a:t>
            </a:r>
            <a:r>
              <a:rPr lang="en-US" sz="1930" i="1" dirty="0" smtClean="0">
                <a:latin typeface="Georgia" panose="02040502050405020303" pitchFamily="18" charset="0"/>
              </a:rPr>
              <a:t>And </a:t>
            </a:r>
            <a:r>
              <a:rPr lang="en-US" sz="1930" i="1" dirty="0">
                <a:latin typeface="Georgia" panose="02040502050405020303" pitchFamily="18" charset="0"/>
              </a:rPr>
              <a:t>those members of the body which we think to be less honorable, on these we bestow greater honor; and our unpresentable parts have </a:t>
            </a:r>
            <a:r>
              <a:rPr lang="en-US" sz="1930" i="1" dirty="0" smtClean="0">
                <a:latin typeface="Georgia" panose="02040502050405020303" pitchFamily="18" charset="0"/>
              </a:rPr>
              <a:t>greater modesty,   </a:t>
            </a:r>
            <a:r>
              <a:rPr lang="en-US" sz="1930" b="1" i="1" baseline="30000" dirty="0" smtClean="0">
                <a:effectLst>
                  <a:outerShdw blurRad="38100" dist="38100" dir="2700000" algn="tl">
                    <a:srgbClr val="000000">
                      <a:alpha val="43137"/>
                    </a:srgbClr>
                  </a:outerShdw>
                </a:effectLst>
                <a:latin typeface="Georgia" panose="02040502050405020303" pitchFamily="18" charset="0"/>
              </a:rPr>
              <a:t>24</a:t>
            </a:r>
            <a:r>
              <a:rPr lang="en-US" sz="1930" i="1" dirty="0" smtClean="0">
                <a:latin typeface="Georgia" panose="02040502050405020303" pitchFamily="18" charset="0"/>
              </a:rPr>
              <a:t>but </a:t>
            </a:r>
            <a:r>
              <a:rPr lang="en-US" sz="1930" i="1" dirty="0">
                <a:latin typeface="Georgia" panose="02040502050405020303" pitchFamily="18" charset="0"/>
              </a:rPr>
              <a:t>our presentable parts have no need.  But God composed the body, having given greater honor to that part  which lacks it, </a:t>
            </a:r>
            <a:r>
              <a:rPr lang="en-US" sz="1930" b="1" i="1" baseline="30000" dirty="0" smtClean="0">
                <a:effectLst>
                  <a:outerShdw blurRad="38100" dist="38100" dir="2700000" algn="tl">
                    <a:srgbClr val="000000">
                      <a:alpha val="43137"/>
                    </a:srgbClr>
                  </a:outerShdw>
                </a:effectLst>
                <a:latin typeface="Georgia" panose="02040502050405020303" pitchFamily="18" charset="0"/>
              </a:rPr>
              <a:t>25</a:t>
            </a:r>
            <a:r>
              <a:rPr lang="en-US" sz="1930" i="1" dirty="0" smtClean="0">
                <a:latin typeface="Georgia" panose="02040502050405020303" pitchFamily="18" charset="0"/>
              </a:rPr>
              <a:t>that </a:t>
            </a:r>
            <a:r>
              <a:rPr lang="en-US" sz="1930" i="1" dirty="0">
                <a:latin typeface="Georgia" panose="02040502050405020303" pitchFamily="18" charset="0"/>
              </a:rPr>
              <a:t>there should be no schism in the body, but that the members should have the same care for one another.  </a:t>
            </a:r>
            <a:r>
              <a:rPr lang="en-US" sz="1930" b="1" i="1" baseline="30000" dirty="0" smtClean="0">
                <a:effectLst>
                  <a:outerShdw blurRad="38100" dist="38100" dir="2700000" algn="tl">
                    <a:srgbClr val="000000">
                      <a:alpha val="43137"/>
                    </a:srgbClr>
                  </a:outerShdw>
                </a:effectLst>
                <a:latin typeface="Georgia" panose="02040502050405020303" pitchFamily="18" charset="0"/>
              </a:rPr>
              <a:t>26</a:t>
            </a:r>
            <a:r>
              <a:rPr lang="en-US" sz="1930" i="1" dirty="0" smtClean="0">
                <a:latin typeface="Georgia" panose="02040502050405020303" pitchFamily="18" charset="0"/>
              </a:rPr>
              <a:t>And </a:t>
            </a:r>
            <a:r>
              <a:rPr lang="en-US" sz="1930" i="1" dirty="0">
                <a:latin typeface="Georgia" panose="02040502050405020303" pitchFamily="18" charset="0"/>
              </a:rPr>
              <a:t>if one member suffers, all the members suffer with it; or if one member is honored, all the members rejoice with it. </a:t>
            </a:r>
            <a:r>
              <a:rPr lang="en-US" sz="1930" b="1" i="1" baseline="30000" dirty="0" smtClean="0">
                <a:effectLst>
                  <a:outerShdw blurRad="38100" dist="38100" dir="2700000" algn="tl">
                    <a:srgbClr val="000000">
                      <a:alpha val="43137"/>
                    </a:srgbClr>
                  </a:outerShdw>
                </a:effectLst>
                <a:latin typeface="Georgia" panose="02040502050405020303" pitchFamily="18" charset="0"/>
              </a:rPr>
              <a:t>27</a:t>
            </a:r>
            <a:r>
              <a:rPr lang="en-US" sz="1930" i="1" dirty="0" smtClean="0">
                <a:latin typeface="Georgia" panose="02040502050405020303" pitchFamily="18" charset="0"/>
              </a:rPr>
              <a:t>Now</a:t>
            </a:r>
            <a:r>
              <a:rPr lang="en-US" sz="1930" i="1" dirty="0">
                <a:latin typeface="Georgia" panose="02040502050405020303" pitchFamily="18" charset="0"/>
              </a:rPr>
              <a:t> you are the body of Christ, and members individually. </a:t>
            </a:r>
            <a:endParaRPr lang="en-US" sz="1930" dirty="0">
              <a:latin typeface="Georgia" panose="02040502050405020303" pitchFamily="18" charset="0"/>
            </a:endParaRPr>
          </a:p>
        </p:txBody>
      </p:sp>
      <p:sp>
        <p:nvSpPr>
          <p:cNvPr id="6" name="Title 1"/>
          <p:cNvSpPr>
            <a:spLocks noGrp="1"/>
          </p:cNvSpPr>
          <p:nvPr>
            <p:ph type="title"/>
          </p:nvPr>
        </p:nvSpPr>
        <p:spPr>
          <a:xfrm>
            <a:off x="228599" y="152400"/>
            <a:ext cx="8747313"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12:15-27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329330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12:15-27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763000" cy="58008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continues to build on his body analogy, to show the Corinthians the absurdity of their ungodly behavior, he  paints a ludicrous picture of the parts of the human body rebelling against each other.  </a:t>
            </a:r>
          </a:p>
          <a:p>
            <a:pPr indent="457200">
              <a:spcAft>
                <a:spcPts val="1200"/>
              </a:spcAft>
            </a:pPr>
            <a:r>
              <a:rPr lang="en-US" sz="2400" b="1" dirty="0" smtClean="0">
                <a:latin typeface="Cambria" panose="02040503050406030204" pitchFamily="18" charset="0"/>
                <a:ea typeface="Cambria" panose="02040503050406030204" pitchFamily="18" charset="0"/>
              </a:rPr>
              <a:t> Basically, he argues that if our feet and ears could speak, and if they behaved the way the Corinthians believers were behaving in the church, they would say the most outlandish things.  </a:t>
            </a:r>
          </a:p>
          <a:p>
            <a:pPr indent="457200">
              <a:spcAft>
                <a:spcPts val="1200"/>
              </a:spcAft>
            </a:pPr>
            <a:r>
              <a:rPr lang="en-US" sz="2400" b="1" dirty="0" smtClean="0">
                <a:latin typeface="Cambria" panose="02040503050406030204" pitchFamily="18" charset="0"/>
                <a:ea typeface="Cambria" panose="02040503050406030204" pitchFamily="18" charset="0"/>
              </a:rPr>
              <a:t>They would feel self-conscious about their apparently insignificant roles in the body and wish they could have a more prominent function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12:15-16</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Yet, Paul clarifies that just as diversity in the human body is essential to proper functioning, so also diversity in the body of Christ is essential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12:17</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41770733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12:15-27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686800" cy="483209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 creature made up of one organ, with only one function would be useless when considering the bodies senses of taste, touch, sight, smell, and hearing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12:19-20</a:t>
            </a:r>
            <a:r>
              <a:rPr lang="en-US" sz="2400" b="1" dirty="0" smtClean="0">
                <a:latin typeface="Cambria" panose="02040503050406030204" pitchFamily="18" charset="0"/>
                <a:ea typeface="Cambria" panose="02040503050406030204" pitchFamily="18" charset="0"/>
              </a:rPr>
              <a:t>).  God didn’t create the human body to have only one function. </a:t>
            </a:r>
          </a:p>
          <a:p>
            <a:pPr indent="457200">
              <a:spcAft>
                <a:spcPts val="1200"/>
              </a:spcAft>
            </a:pPr>
            <a:r>
              <a:rPr lang="en-US" sz="2400" b="1" dirty="0" smtClean="0">
                <a:latin typeface="Cambria" panose="02040503050406030204" pitchFamily="18" charset="0"/>
                <a:ea typeface="Cambria" panose="02040503050406030204" pitchFamily="18" charset="0"/>
              </a:rPr>
              <a:t>Similarly, God didn’t design the church to have all its members possess the same spiritual gifts, but 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placed the members, each one of them, in the body, just as He desired</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12:18</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Only in its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functional diversity </a:t>
            </a:r>
            <a:r>
              <a:rPr lang="en-US" sz="2400" b="1" dirty="0" smtClean="0">
                <a:latin typeface="Cambria" panose="02040503050406030204" pitchFamily="18" charset="0"/>
                <a:ea typeface="Cambria" panose="02040503050406030204" pitchFamily="18" charset="0"/>
              </a:rPr>
              <a:t>can a unified body have ongoing health and genuine growth.  In a healthy body of believer, all the members depend on each other and help each other function at their best. </a:t>
            </a:r>
          </a:p>
        </p:txBody>
      </p:sp>
    </p:spTree>
    <p:extLst>
      <p:ext uri="{BB962C8B-B14F-4D97-AF65-F5344CB8AC3E}">
        <p14:creationId xmlns:p14="http://schemas.microsoft.com/office/powerpoint/2010/main" xmlns="" val="2129064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12:15-27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763000" cy="520142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So, in our physical bodies,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eye</a:t>
            </a:r>
            <a:r>
              <a:rPr lang="en-US" sz="2400" b="1" dirty="0" smtClean="0">
                <a:latin typeface="Cambria" panose="02040503050406030204" pitchFamily="18" charset="0"/>
                <a:ea typeface="Cambria" panose="02040503050406030204" pitchFamily="18" charset="0"/>
              </a:rPr>
              <a:t> may be able to see an apple, but it requires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arm</a:t>
            </a:r>
            <a:r>
              <a:rPr lang="en-US" sz="2400" b="1" dirty="0" smtClean="0">
                <a:latin typeface="Cambria" panose="02040503050406030204" pitchFamily="18" charset="0"/>
                <a:ea typeface="Cambria" panose="02040503050406030204" pitchFamily="18" charset="0"/>
              </a:rPr>
              <a:t>, to reach for it,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fingers</a:t>
            </a:r>
            <a:r>
              <a:rPr lang="en-US" sz="2400" b="1" dirty="0" smtClean="0">
                <a:latin typeface="Cambria" panose="02040503050406030204" pitchFamily="18" charset="0"/>
                <a:ea typeface="Cambria" panose="02040503050406030204" pitchFamily="18" charset="0"/>
              </a:rPr>
              <a:t> to pick it up.  Then it requires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mouth</a:t>
            </a:r>
            <a:r>
              <a:rPr lang="en-US" sz="2400" b="1" dirty="0" smtClean="0">
                <a:latin typeface="Cambria" panose="02040503050406030204" pitchFamily="18" charset="0"/>
                <a:ea typeface="Cambria" panose="02040503050406030204" pitchFamily="18" charset="0"/>
              </a:rPr>
              <a:t> with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teeth</a:t>
            </a:r>
            <a:r>
              <a:rPr lang="en-US" sz="2400" b="1" dirty="0" smtClean="0">
                <a:latin typeface="Cambria" panose="02040503050406030204" pitchFamily="18" charset="0"/>
                <a:ea typeface="Cambria" panose="02040503050406030204" pitchFamily="18" charset="0"/>
              </a:rPr>
              <a:t> to eat it; and a host of unseen organs to digest it so it can nourish the body. </a:t>
            </a:r>
          </a:p>
          <a:p>
            <a:pPr indent="457200">
              <a:spcAft>
                <a:spcPts val="1200"/>
              </a:spcAft>
            </a:pPr>
            <a:r>
              <a:rPr lang="en-US" sz="2400" b="1" dirty="0" smtClean="0">
                <a:latin typeface="Cambria" panose="02040503050406030204" pitchFamily="18" charset="0"/>
                <a:ea typeface="Cambria" panose="02040503050406030204" pitchFamily="18" charset="0"/>
              </a:rPr>
              <a:t>Similarly, some members of the body of Christ may seem insignificant.  But they hold part of the secret to the proper nourishment of the body and the other members desperately need them.  So it is in the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12:21-24</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God created us to be interdependent parts of a whole rather than independent entities.  By overcoming our natural tendency toward division through mutual love and concern for one another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12:25</a:t>
            </a:r>
            <a:r>
              <a:rPr lang="en-US" sz="2400" b="1" dirty="0" smtClean="0">
                <a:latin typeface="Cambria" panose="02040503050406030204" pitchFamily="18" charset="0"/>
                <a:ea typeface="Cambria" panose="02040503050406030204" pitchFamily="18" charset="0"/>
              </a:rPr>
              <a:t>), we exhibit God’s supernatural power and grace for the whole world to see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12:26</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9583497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342"/>
            <a:ext cx="9144000" cy="6898341"/>
          </a:xfrm>
          <a:prstGeom prst="rect">
            <a:avLst/>
          </a:prstGeom>
          <a:noFill/>
          <a:ln>
            <a:noFill/>
          </a:ln>
        </p:spPr>
      </p:pic>
      <p:sp>
        <p:nvSpPr>
          <p:cNvPr id="8" name="TextBox 7"/>
          <p:cNvSpPr txBox="1"/>
          <p:nvPr/>
        </p:nvSpPr>
        <p:spPr>
          <a:xfrm rot="21445311">
            <a:off x="698834" y="2992739"/>
            <a:ext cx="5703349" cy="769441"/>
          </a:xfrm>
          <a:prstGeom prst="rect">
            <a:avLst/>
          </a:prstGeom>
          <a:noFill/>
        </p:spPr>
        <p:txBody>
          <a:bodyPr wrap="square" lIns="0" rIns="0" rtlCol="0" anchor="ctr" anchorCtr="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One Body, Many Members</a:t>
            </a:r>
          </a:p>
          <a:p>
            <a:pPr algn="ctr"/>
            <a:r>
              <a:rPr lang="en-US" sz="20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12:1-31</a:t>
            </a:r>
            <a:endParaRPr lang="en-US" sz="20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12:15-27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2339" y="1066800"/>
            <a:ext cx="8686800"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Jesus said,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By this all men will know that you are My disciples, if you have love for one another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13:3</a:t>
            </a:r>
            <a:r>
              <a:rPr lang="en-US" sz="2400" b="1" dirty="0" smtClean="0">
                <a:latin typeface="Cambria" panose="02040503050406030204" pitchFamily="18" charset="0"/>
                <a:ea typeface="Cambria" panose="02040503050406030204" pitchFamily="18" charset="0"/>
              </a:rPr>
              <a:t>5).  It’s easy to love those who are like us, to spend time with the </a:t>
            </a:r>
            <a:r>
              <a:rPr lang="en-US" sz="2400" b="1" dirty="0">
                <a:latin typeface="Cambria" panose="02040503050406030204" pitchFamily="18" charset="0"/>
                <a:ea typeface="Cambria" panose="02040503050406030204" pitchFamily="18" charset="0"/>
              </a:rPr>
              <a:t>h</a:t>
            </a:r>
            <a:r>
              <a:rPr lang="en-US" sz="2400" b="1" dirty="0" smtClean="0">
                <a:latin typeface="Cambria" panose="02040503050406030204" pitchFamily="18" charset="0"/>
                <a:ea typeface="Cambria" panose="02040503050406030204" pitchFamily="18" charset="0"/>
              </a:rPr>
              <a:t>onored, to befriend those who benefit us. </a:t>
            </a:r>
          </a:p>
          <a:p>
            <a:pPr indent="457200">
              <a:spcAft>
                <a:spcPts val="1200"/>
              </a:spcAft>
            </a:pPr>
            <a:r>
              <a:rPr lang="en-US" sz="2400" b="1" dirty="0" smtClean="0">
                <a:latin typeface="Cambria" panose="02040503050406030204" pitchFamily="18" charset="0"/>
                <a:ea typeface="Cambria" panose="02040503050406030204" pitchFamily="18" charset="0"/>
              </a:rPr>
              <a:t>It’s far more difficult to overcome our carnal contempt for the weak, our fleshly envy of the strong, and our selfish neglect of the suffering. </a:t>
            </a:r>
          </a:p>
          <a:p>
            <a:pPr indent="457200">
              <a:spcAft>
                <a:spcPts val="1200"/>
              </a:spcAft>
            </a:pPr>
            <a:r>
              <a:rPr lang="en-US" sz="2400" b="1" dirty="0" smtClean="0">
                <a:latin typeface="Cambria" panose="02040503050406030204" pitchFamily="18" charset="0"/>
                <a:ea typeface="Cambria" panose="02040503050406030204" pitchFamily="18" charset="0"/>
              </a:rPr>
              <a:t>By the work of the Holy Spirit, an otherwise disunited gathering of selfish human beings can overcome their fleshly desires and unite through humility and love. </a:t>
            </a:r>
          </a:p>
          <a:p>
            <a:pPr indent="457200">
              <a:spcAft>
                <a:spcPts val="1200"/>
              </a:spcAft>
            </a:pPr>
            <a:r>
              <a:rPr lang="en-US" sz="2400" b="1" dirty="0" smtClean="0">
                <a:latin typeface="Cambria" panose="02040503050406030204" pitchFamily="18" charset="0"/>
                <a:ea typeface="Cambria" panose="02040503050406030204" pitchFamily="18" charset="0"/>
              </a:rPr>
              <a:t>By overcoming self, embracing others, acknowledging our own neediness in the body of Christ, and by contributing to the needs of others, we demonstrate to all that we are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Christ’s body, and individually members of it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12:27</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978043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599" y="1219200"/>
            <a:ext cx="8686801" cy="345565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28</a:t>
            </a:r>
            <a:r>
              <a:rPr lang="en-US" sz="2600" i="1" dirty="0" smtClean="0">
                <a:latin typeface="Georgia" panose="02040502050405020303" pitchFamily="18" charset="0"/>
              </a:rPr>
              <a:t>And</a:t>
            </a:r>
            <a:r>
              <a:rPr lang="en-US" sz="2600" i="1" dirty="0">
                <a:latin typeface="Georgia" panose="02040502050405020303" pitchFamily="18" charset="0"/>
              </a:rPr>
              <a:t> God has appointed these in the </a:t>
            </a:r>
            <a:r>
              <a:rPr lang="en-US" sz="2600" i="1" dirty="0" smtClean="0">
                <a:latin typeface="Georgia" panose="02040502050405020303" pitchFamily="18" charset="0"/>
              </a:rPr>
              <a:t>church: first  apostles</a:t>
            </a:r>
            <a:r>
              <a:rPr lang="en-US" sz="2600" i="1" dirty="0">
                <a:latin typeface="Georgia" panose="02040502050405020303" pitchFamily="18" charset="0"/>
              </a:rPr>
              <a:t>, second prophets, third teachers, after </a:t>
            </a:r>
            <a:r>
              <a:rPr lang="en-US" sz="2600" i="1" dirty="0" smtClean="0">
                <a:latin typeface="Georgia" panose="02040502050405020303" pitchFamily="18" charset="0"/>
              </a:rPr>
              <a:t>that miracles</a:t>
            </a:r>
            <a:r>
              <a:rPr lang="en-US" sz="2600" i="1" dirty="0">
                <a:latin typeface="Georgia" panose="02040502050405020303" pitchFamily="18" charset="0"/>
              </a:rPr>
              <a:t>, then gifts of healings, helps, administrations, varieties of tongues</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29</a:t>
            </a:r>
            <a:r>
              <a:rPr lang="en-US" sz="2600" i="1" dirty="0" smtClean="0">
                <a:latin typeface="Georgia" panose="02040502050405020303" pitchFamily="18" charset="0"/>
              </a:rPr>
              <a:t>Are</a:t>
            </a:r>
            <a:r>
              <a:rPr lang="en-US" sz="2600" i="1" dirty="0">
                <a:latin typeface="Georgia" panose="02040502050405020303" pitchFamily="18" charset="0"/>
              </a:rPr>
              <a:t> all apostles?  Are </a:t>
            </a:r>
            <a:r>
              <a:rPr lang="en-US" sz="2600" i="1" dirty="0" smtClean="0">
                <a:latin typeface="Georgia" panose="02040502050405020303" pitchFamily="18" charset="0"/>
              </a:rPr>
              <a:t>all prophets</a:t>
            </a:r>
            <a:r>
              <a:rPr lang="en-US" sz="2600" i="1" dirty="0">
                <a:latin typeface="Georgia" panose="02040502050405020303" pitchFamily="18" charset="0"/>
              </a:rPr>
              <a:t>?  Are all teachers?  Are all workers of miracles</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30</a:t>
            </a:r>
            <a:r>
              <a:rPr lang="en-US" sz="2600" i="1" dirty="0" smtClean="0">
                <a:latin typeface="Georgia" panose="02040502050405020303" pitchFamily="18" charset="0"/>
              </a:rPr>
              <a:t>Do </a:t>
            </a:r>
            <a:r>
              <a:rPr lang="en-US" sz="2600" i="1" dirty="0">
                <a:latin typeface="Georgia" panose="02040502050405020303" pitchFamily="18" charset="0"/>
              </a:rPr>
              <a:t>all have gifts of healings?  Do all speak with tongues?  Do all interpret</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31</a:t>
            </a:r>
            <a:r>
              <a:rPr lang="en-US" sz="2600" i="1" dirty="0" smtClean="0">
                <a:latin typeface="Georgia" panose="02040502050405020303" pitchFamily="18" charset="0"/>
              </a:rPr>
              <a:t>But</a:t>
            </a:r>
            <a:r>
              <a:rPr lang="en-US" sz="2600" i="1" dirty="0">
                <a:latin typeface="Georgia" panose="02040502050405020303" pitchFamily="18" charset="0"/>
              </a:rPr>
              <a:t> earnestly desire the best gifts.  And yet I show you a more excellent way.</a:t>
            </a:r>
          </a:p>
        </p:txBody>
      </p:sp>
      <p:sp>
        <p:nvSpPr>
          <p:cNvPr id="6" name="Title 1"/>
          <p:cNvSpPr>
            <a:spLocks noGrp="1"/>
          </p:cNvSpPr>
          <p:nvPr>
            <p:ph type="title"/>
          </p:nvPr>
        </p:nvSpPr>
        <p:spPr>
          <a:xfrm>
            <a:off x="228599" y="152400"/>
            <a:ext cx="8747313"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12:28-31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0261472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12:28-31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610600" cy="520142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Finally, emphasizing the spiritual side of his analogy, </a:t>
            </a:r>
            <a:r>
              <a:rPr lang="en-US" sz="2400" b="1" dirty="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explaining that there is no such thing as an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exclusive</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gift</a:t>
            </a:r>
            <a:r>
              <a:rPr lang="en-US" sz="2400" b="1" dirty="0" smtClean="0">
                <a:latin typeface="Cambria" panose="02040503050406030204" pitchFamily="18" charset="0"/>
                <a:ea typeface="Cambria" panose="02040503050406030204" pitchFamily="18" charset="0"/>
              </a:rPr>
              <a:t> in the body of Christ.  </a:t>
            </a:r>
          </a:p>
          <a:p>
            <a:pPr indent="457200">
              <a:spcAft>
                <a:spcPts val="1200"/>
              </a:spcAft>
            </a:pPr>
            <a:r>
              <a:rPr lang="en-US" sz="2400" b="1" dirty="0" smtClean="0">
                <a:latin typeface="Cambria" panose="02040503050406030204" pitchFamily="18" charset="0"/>
                <a:ea typeface="Cambria" panose="02040503050406030204" pitchFamily="18" charset="0"/>
              </a:rPr>
              <a:t>Perhaps because it was a miraculous gift that easily attracted personal attention, the gift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speaking in tongues </a:t>
            </a:r>
            <a:r>
              <a:rPr lang="en-US" sz="2400" b="1" dirty="0" smtClean="0">
                <a:latin typeface="Cambria" panose="02040503050406030204" pitchFamily="18" charset="0"/>
                <a:ea typeface="Cambria" panose="02040503050406030204" pitchFamily="18" charset="0"/>
              </a:rPr>
              <a:t>had been overemphasized by the Corinthians.  They made it a mark of acute spirituality, without which a person’s spiritual walk was questioned.  </a:t>
            </a:r>
          </a:p>
          <a:p>
            <a:pPr indent="457200">
              <a:spcAft>
                <a:spcPts val="1200"/>
              </a:spcAft>
            </a:pPr>
            <a:r>
              <a:rPr lang="en-US" sz="2400" b="1" dirty="0" smtClean="0">
                <a:latin typeface="Cambria" panose="02040503050406030204" pitchFamily="18" charset="0"/>
                <a:ea typeface="Cambria" panose="02040503050406030204" pitchFamily="18" charset="0"/>
              </a:rPr>
              <a:t>To counter this imbalance, Paul acknowledges that God has set order within the church, with the offices of the apostles, prophets, and teachers having a place of particular authority because of their role in proclaiming God’s Word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12:28</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250075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12:28-31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143000"/>
            <a:ext cx="8563536" cy="5570756"/>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After these roles, other gifted individuals—workers of miracles, and healing, helpers and administrators, and speakers of various tongues—take their place as part of the harmonious whole.</a:t>
            </a:r>
          </a:p>
          <a:p>
            <a:pPr indent="457200">
              <a:spcAft>
                <a:spcPts val="1200"/>
              </a:spcAft>
            </a:pPr>
            <a:r>
              <a:rPr lang="en-US" sz="2400" b="1" dirty="0" smtClean="0">
                <a:latin typeface="Cambria" panose="02040503050406030204" pitchFamily="18" charset="0"/>
                <a:ea typeface="Cambria" panose="02040503050406030204" pitchFamily="18" charset="0"/>
              </a:rPr>
              <a:t>Paul points out that not all Christians are called to be apostles, prophets, and teachers, just as not all have been given the ability to work miracles, effect healings, and speak in tongue, and the insistence that ones salvation, baptism of the Holy Spirit, or spiritual maturity requires the individual to speak in tongues flatly contradicts Paul’s rhetorical questions here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12:29-30</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Phrased in the Greek language in a way that demands a negative answer.  Simply put,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all believers are expected to speak in tongues</a:t>
            </a:r>
            <a:r>
              <a:rPr lang="en-US" sz="2400" b="1" i="1" dirty="0" smtClean="0">
                <a:latin typeface="Cambria" panose="02040503050406030204" pitchFamily="18" charset="0"/>
                <a:ea typeface="Cambria" panose="02040503050406030204" pitchFamily="18" charset="0"/>
              </a:rPr>
              <a:t>.”</a:t>
            </a:r>
            <a:endParaRPr lang="en-US" sz="24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419683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12:28-31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143000"/>
            <a:ext cx="8563536" cy="483209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ends this chapter by urging the Corinthians as the body of Christ—and all of us today—to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earnestly desire the greater gifts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12:31</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Desire the greater gifts, such as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prophecy</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teaching</a:t>
            </a:r>
            <a:r>
              <a:rPr lang="en-US" sz="2400" b="1" dirty="0" smtClean="0">
                <a:latin typeface="Cambria" panose="02040503050406030204" pitchFamily="18" charset="0"/>
                <a:ea typeface="Cambria" panose="02040503050406030204" pitchFamily="18" charset="0"/>
              </a:rPr>
              <a:t>, that effectively and directly build up the whole body of Christ.  The lessor gifts such as tongues, build up only a  small part, and do so only through the indirect process of interpretation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14:1-5</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In light of the fact that the purpose of all the gifts is the building up of the body, we should follow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more excellent way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12:31</a:t>
            </a:r>
            <a:r>
              <a:rPr lang="en-US" sz="2400" b="1" dirty="0" smtClean="0">
                <a:latin typeface="Cambria" panose="02040503050406030204" pitchFamily="18" charset="0"/>
                <a:ea typeface="Cambria" panose="02040503050406030204" pitchFamily="18" charset="0"/>
              </a:rPr>
              <a:t>), the way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self-sacrificial love</a:t>
            </a:r>
            <a:r>
              <a:rPr lang="en-US" sz="2400" b="1" dirty="0" smtClean="0">
                <a:latin typeface="Cambria" panose="02040503050406030204" pitchFamily="18" charset="0"/>
                <a:ea typeface="Cambria" panose="02040503050406030204" pitchFamily="18" charset="0"/>
              </a:rPr>
              <a:t> for one another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13:1-13</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29011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152400" y="4648200"/>
            <a:ext cx="8668871" cy="646331"/>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Giving Your Gift and Glorifying the Giver </a:t>
            </a:r>
            <a:endParaRPr lang="en-US" sz="36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Giving your gift and glorifying the giver</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219199"/>
            <a:ext cx="8458200" cy="4873642"/>
          </a:xfrm>
          <a:prstGeom prst="rect">
            <a:avLst/>
          </a:prstGeom>
          <a:noFill/>
          <a:effectLst/>
        </p:spPr>
        <p:txBody>
          <a:bodyPr wrap="square" rtlCol="0">
            <a:spAutoFit/>
          </a:bodyPr>
          <a:lstStyle/>
          <a:p>
            <a:pPr indent="457200">
              <a:tabLst>
                <a:tab pos="457200" algn="l"/>
              </a:tabLst>
            </a:pPr>
            <a:r>
              <a:rPr lang="en-US" sz="2370" b="1" dirty="0">
                <a:latin typeface="Cambria" panose="02040503050406030204" pitchFamily="18" charset="0"/>
                <a:ea typeface="Cambria" panose="02040503050406030204" pitchFamily="18" charset="0"/>
              </a:rPr>
              <a:t>In closing </a:t>
            </a:r>
            <a:r>
              <a:rPr lang="en-US" sz="237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Learning music theory is never an end in itself.  The goal is that it be used with a musical instrument or a voice – practiced and perfected.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In response to Paul’s general principles of spiritual gift theology, we should be both eager and equipped to put our gifts to good use.  Now he shares three responses to these truths regarding spiritual gifts. </a:t>
            </a:r>
          </a:p>
          <a:p>
            <a:pPr indent="457200">
              <a:tabLst>
                <a:tab pos="457200" algn="l"/>
              </a:tabLst>
            </a:pPr>
            <a:endParaRPr lang="en-US" sz="1000" b="1" dirty="0">
              <a:latin typeface="Cambria" panose="02040503050406030204" pitchFamily="18" charset="0"/>
              <a:ea typeface="Cambria" panose="02040503050406030204" pitchFamily="18" charset="0"/>
            </a:endParaRPr>
          </a:p>
          <a:p>
            <a:pPr marL="628650" indent="-400050">
              <a:buFont typeface="+mj-lt"/>
              <a:buAutoNum type="arabicPeriod"/>
              <a:tabLst>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aware of your spiritual gifts pleases God.</a:t>
            </a:r>
          </a:p>
          <a:p>
            <a:pPr marL="628650" indent="-400050">
              <a:buFont typeface="+mj-lt"/>
              <a:buAutoNum type="arabicPeriod"/>
              <a:tabLst>
                <a:tab pos="628650" algn="l"/>
                <a:tab pos="1200150" algn="l"/>
                <a:tab pos="1314450"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28650" indent="-400050">
              <a:buFont typeface="+mj-lt"/>
              <a:buAutoNum type="arabicPeriod"/>
              <a:tabLst>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willing to use your gift benefits the whole             body of Christ.</a:t>
            </a:r>
          </a:p>
          <a:p>
            <a:pPr marL="628650" indent="-400050">
              <a:buFont typeface="+mj-lt"/>
              <a:buAutoNum type="arabicPeriod"/>
              <a:tabLst>
                <a:tab pos="628650" algn="l"/>
                <a:tab pos="1200150" algn="l"/>
                <a:tab pos="131445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28650" indent="-400050">
              <a:buFont typeface="+mj-lt"/>
              <a:buAutoNum type="arabicPeriod"/>
              <a:tabLst>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satisfied with your gift honors its Giver. </a:t>
            </a:r>
          </a:p>
          <a:p>
            <a:pPr indent="457200">
              <a:tabLst>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067898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71447"/>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Giving your gift and glorifying the giver</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10600" cy="5295296"/>
          </a:xfrm>
          <a:prstGeom prst="rect">
            <a:avLst/>
          </a:prstGeom>
          <a:noFill/>
          <a:effectLst/>
        </p:spPr>
        <p:txBody>
          <a:bodyPr wrap="square" rtlCol="0">
            <a:spAutoFit/>
          </a:bodyPr>
          <a:lstStyle/>
          <a:p>
            <a:pPr marL="57150">
              <a:tabLst>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aware of your spiritual gifts pleases </a:t>
            </a:r>
            <a:r>
              <a:rPr lang="en-US" sz="237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God wants you to know the areas in which you have been gifted.</a:t>
            </a:r>
          </a:p>
          <a:p>
            <a:pPr marL="228600">
              <a:tabLst>
                <a:tab pos="628650" algn="l"/>
                <a:tab pos="1200150" algn="l"/>
                <a:tab pos="131445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How do you discover these gifts?  The very best way to discover spiritual gifts, is to get involved in ministry and see how the spirit equips and leads you.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If you are someone who possesses the gift of mercy, showing compassion to others is almost as natural as breathing.  A gifted teacher can’t image doing anything other than facing a group of eager learners and opening God’s Word to them.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When you exercise your spiritual gift, you find yourself freed, liberated, and blessed.  Rather than a chore that drains you, it is a privilege that energizes you.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9574166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71447"/>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Giving your gift and glorifying the giver</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10600" cy="2280624"/>
          </a:xfrm>
          <a:prstGeom prst="rect">
            <a:avLst/>
          </a:prstGeom>
          <a:noFill/>
          <a:effectLst/>
        </p:spPr>
        <p:txBody>
          <a:bodyPr wrap="square" rtlCol="0">
            <a:spAutoFit/>
          </a:bodyPr>
          <a:lstStyle/>
          <a:p>
            <a:pPr marL="57150">
              <a:tabLst>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Swindoll quoting from Ray Stedman’s book </a:t>
            </a:r>
            <a:r>
              <a:rPr lang="en-US" sz="237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Body Life</a:t>
            </a:r>
            <a:r>
              <a:rPr lang="en-US" sz="2370" b="1" dirty="0" smtClean="0">
                <a:latin typeface="Cambria" panose="02040503050406030204" pitchFamily="18" charset="0"/>
                <a:ea typeface="Cambria" panose="02040503050406030204" pitchFamily="18" charset="0"/>
              </a:rPr>
              <a:t>  says,</a:t>
            </a:r>
            <a:r>
              <a:rPr lang="en-US" sz="2370" b="1" u="sng"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“The exercise of a spiritual gift is always a satisfying, enjoyable experience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70" b="1" i="1" dirty="0" smtClean="0">
                <a:latin typeface="Cambria" panose="02040503050406030204" pitchFamily="18" charset="0"/>
                <a:ea typeface="Cambria" panose="02040503050406030204" pitchFamily="18" charset="0"/>
              </a:rPr>
              <a:t>Jesus said it was his constant delight to do the will of the one who sent him.  The Father’s gift awakened his own desire and he went about doing what he intensely enjoyed doing.”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84761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71447"/>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Giving your gift and glorifying the giver</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1"/>
            <a:ext cx="8610600" cy="4930581"/>
          </a:xfrm>
          <a:prstGeom prst="rect">
            <a:avLst/>
          </a:prstGeom>
          <a:noFill/>
          <a:effectLst/>
        </p:spPr>
        <p:txBody>
          <a:bodyPr wrap="square" rtlCol="0">
            <a:spAutoFit/>
          </a:bodyPr>
          <a:lstStyle/>
          <a:p>
            <a:pPr marL="57150">
              <a:tabLst>
                <a:tab pos="457200" algn="l"/>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a:t>
            </a:r>
            <a:r>
              <a:rPr lang="en-US" sz="237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willing to use your gift benefits the whole             body of Christ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Knowing your gift and faithfully using that gift are two completely different things. </a:t>
            </a:r>
          </a:p>
          <a:p>
            <a:pPr marL="57150">
              <a:tabLst>
                <a:tab pos="457200" algn="l"/>
                <a:tab pos="628650" algn="l"/>
                <a:tab pos="1200150" algn="l"/>
                <a:tab pos="131445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57150">
              <a:tabLst>
                <a:tab pos="457200" algn="l"/>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When you use your gift everyone is blessed.  It’s true, we may sometimes feel like our contribution is insignificant, but here, Paul explains that this is simply wrong. </a:t>
            </a:r>
          </a:p>
          <a:p>
            <a:pPr marL="57150">
              <a:tabLst>
                <a:tab pos="457200" algn="l"/>
                <a:tab pos="628650" algn="l"/>
                <a:tab pos="1200150" algn="l"/>
                <a:tab pos="1314450" algn="l"/>
              </a:tabLst>
            </a:pPr>
            <a:endParaRPr lang="en-US" sz="1000" b="1" dirty="0">
              <a:latin typeface="Cambria" panose="02040503050406030204" pitchFamily="18" charset="0"/>
              <a:ea typeface="Cambria" panose="02040503050406030204" pitchFamily="18" charset="0"/>
            </a:endParaRPr>
          </a:p>
          <a:p>
            <a:pPr marL="57150">
              <a:tabLst>
                <a:tab pos="457200" algn="l"/>
                <a:tab pos="628650" algn="l"/>
                <a:tab pos="1200150" algn="l"/>
                <a:tab pos="1314450" algn="l"/>
              </a:tabLst>
            </a:pPr>
            <a:r>
              <a:rPr lang="en-US" sz="2370" b="1" dirty="0" smtClean="0">
                <a:latin typeface="Cambria" panose="02040503050406030204" pitchFamily="18" charset="0"/>
                <a:ea typeface="Cambria" panose="02040503050406030204" pitchFamily="18" charset="0"/>
              </a:rPr>
              <a:t>	God want’s us to remember there is no part to small.  You may not carry the melody or set the rhythm for the rest of the choir, but without your part, the sounds will always be less than complete. </a:t>
            </a:r>
          </a:p>
          <a:p>
            <a:pPr marL="57150">
              <a:tabLst>
                <a:tab pos="457200" algn="l"/>
                <a:tab pos="628650" algn="l"/>
                <a:tab pos="1200150" algn="l"/>
                <a:tab pos="1314450" algn="l"/>
              </a:tabLst>
            </a:pPr>
            <a:endParaRPr lang="en-US" sz="1000" b="1" dirty="0">
              <a:latin typeface="Cambria" panose="02040503050406030204" pitchFamily="18" charset="0"/>
              <a:ea typeface="Cambria" panose="02040503050406030204" pitchFamily="18" charset="0"/>
            </a:endParaRPr>
          </a:p>
          <a:p>
            <a:pPr marL="57150">
              <a:tabLst>
                <a:tab pos="457200" algn="l"/>
                <a:tab pos="628650" algn="l"/>
                <a:tab pos="1200150" algn="l"/>
                <a:tab pos="1314450" algn="l"/>
              </a:tabLst>
            </a:pPr>
            <a:r>
              <a:rPr lang="en-US" sz="2370" b="1" dirty="0" smtClean="0">
                <a:latin typeface="Cambria" panose="02040503050406030204" pitchFamily="18" charset="0"/>
                <a:ea typeface="Cambria" panose="02040503050406030204" pitchFamily="18" charset="0"/>
              </a:rPr>
              <a:t>	So identify your areas of giftedness and get involved in the work of ministry.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522160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143000"/>
            <a:ext cx="8686800" cy="5724644"/>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opening our lesson, Swindoll ask … </a:t>
            </a:r>
            <a:r>
              <a:rPr lang="en-US" sz="2400" b="1" dirty="0" smtClean="0">
                <a:latin typeface="Cambria" panose="02040503050406030204" pitchFamily="18" charset="0"/>
                <a:ea typeface="Cambria" panose="02040503050406030204" pitchFamily="18" charset="0"/>
              </a:rPr>
              <a:t>Have you ever experienced a performance of </a:t>
            </a:r>
            <a:r>
              <a:rPr lang="en-US" sz="2400" b="1" i="1" dirty="0" smtClean="0">
                <a:latin typeface="Cambria" panose="02040503050406030204" pitchFamily="18" charset="0"/>
                <a:ea typeface="Cambria" panose="02040503050406030204" pitchFamily="18" charset="0"/>
              </a:rPr>
              <a:t>Beethoven’s Ninth Symphony</a:t>
            </a:r>
            <a:r>
              <a:rPr lang="en-US" sz="2400" b="1" dirty="0" smtClean="0">
                <a:latin typeface="Cambria" panose="02040503050406030204" pitchFamily="18" charset="0"/>
                <a:ea typeface="Cambria" panose="02040503050406030204" pitchFamily="18" charset="0"/>
              </a:rPr>
              <a:t>, or </a:t>
            </a:r>
            <a:r>
              <a:rPr lang="en-US" sz="2400" b="1" i="1" dirty="0" smtClean="0">
                <a:latin typeface="Cambria" panose="02040503050406030204" pitchFamily="18" charset="0"/>
                <a:ea typeface="Cambria" panose="02040503050406030204" pitchFamily="18" charset="0"/>
              </a:rPr>
              <a:t>Handel’s Messiah</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 don’t mean having Beethoven’s bold crescendos rattle the window of your den, or Handel’s moving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Hallelujah Chorus</a:t>
            </a:r>
            <a:r>
              <a:rPr lang="en-US" sz="2400" b="1" dirty="0" smtClean="0">
                <a:latin typeface="Cambria" panose="02040503050406030204" pitchFamily="18" charset="0"/>
                <a:ea typeface="Cambria" panose="02040503050406030204" pitchFamily="18" charset="0"/>
              </a:rPr>
              <a:t>” sanctify your car stereo.  That would be </a:t>
            </a:r>
            <a:r>
              <a:rPr lang="en-US" sz="2400" b="1" i="1" dirty="0" smtClean="0">
                <a:latin typeface="Cambria" panose="02040503050406030204" pitchFamily="18" charset="0"/>
                <a:ea typeface="Cambria" panose="02040503050406030204" pitchFamily="18" charset="0"/>
              </a:rPr>
              <a:t>listening</a:t>
            </a:r>
            <a:r>
              <a:rPr lang="en-US" sz="2400" b="1" dirty="0" smtClean="0">
                <a:latin typeface="Cambria" panose="02040503050406030204" pitchFamily="18" charset="0"/>
                <a:ea typeface="Cambria" panose="02040503050406030204" pitchFamily="18" charset="0"/>
              </a:rPr>
              <a:t> to music; I mean </a:t>
            </a:r>
            <a:r>
              <a:rPr lang="en-US" sz="2400" b="1" i="1" dirty="0" smtClean="0">
                <a:latin typeface="Cambria" panose="02040503050406030204" pitchFamily="18" charset="0"/>
                <a:ea typeface="Cambria" panose="02040503050406030204" pitchFamily="18" charset="0"/>
              </a:rPr>
              <a:t>experiencing</a:t>
            </a:r>
            <a:r>
              <a:rPr lang="en-US" sz="2400" b="1" dirty="0" smtClean="0">
                <a:latin typeface="Cambria" panose="02040503050406030204" pitchFamily="18" charset="0"/>
                <a:ea typeface="Cambria" panose="02040503050406030204" pitchFamily="18" charset="0"/>
              </a:rPr>
              <a:t> it. </a:t>
            </a:r>
          </a:p>
          <a:p>
            <a:pPr indent="457200"/>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There is a major difference between listening to a recording on your home stereo and experiencing it live at      a symphony hall.</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notes may be the same, but our awareness of the conductor, the members of the orchestra, and the distinct movements and sounds of various instruments is completely lost when we passively hear a recording of the sounds. </a:t>
            </a:r>
          </a:p>
        </p:txBody>
      </p:sp>
      <p:sp>
        <p:nvSpPr>
          <p:cNvPr id="6" name="Title 1"/>
          <p:cNvSpPr>
            <a:spLocks noGrp="1"/>
          </p:cNvSpPr>
          <p:nvPr>
            <p:ph type="title"/>
          </p:nvPr>
        </p:nvSpPr>
        <p:spPr>
          <a:xfrm>
            <a:off x="304800" y="14605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1351745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71447"/>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Giving your gift and glorifying the giver</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10600" cy="4565865"/>
          </a:xfrm>
          <a:prstGeom prst="rect">
            <a:avLst/>
          </a:prstGeom>
          <a:noFill/>
          <a:effectLst/>
        </p:spPr>
        <p:txBody>
          <a:bodyPr wrap="square" rtlCol="0">
            <a:spAutoFit/>
          </a:bodyPr>
          <a:lstStyle/>
          <a:p>
            <a:pPr marL="57150">
              <a:tabLst>
                <a:tab pos="457200" algn="l"/>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satisfied with your gift honors its Giver.  </a:t>
            </a:r>
            <a:r>
              <a:rPr lang="en-US" sz="2370" b="1" dirty="0" smtClean="0">
                <a:latin typeface="Cambria" panose="02040503050406030204" pitchFamily="18" charset="0"/>
                <a:ea typeface="Cambria" panose="02040503050406030204" pitchFamily="18" charset="0"/>
              </a:rPr>
              <a:t>You will never bring more glory to God, as you do, when you are doing what He created and gifted you to do.  </a:t>
            </a:r>
          </a:p>
          <a:p>
            <a:pPr marL="57150">
              <a:tabLst>
                <a:tab pos="457200" algn="l"/>
                <a:tab pos="628650" algn="l"/>
                <a:tab pos="1200150" algn="l"/>
                <a:tab pos="131445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57150">
              <a:tabLst>
                <a:tab pos="457200" algn="l"/>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Don’t waste your time longing for gifts you don’t have or yearning for opportunities that aren’t available. </a:t>
            </a:r>
          </a:p>
          <a:p>
            <a:pPr marL="57150">
              <a:tabLst>
                <a:tab pos="457200" algn="l"/>
                <a:tab pos="628650" algn="l"/>
                <a:tab pos="1200150" algn="l"/>
                <a:tab pos="1314450" algn="l"/>
              </a:tabLst>
            </a:pPr>
            <a:endParaRPr lang="en-US" sz="1000" b="1" dirty="0">
              <a:latin typeface="Cambria" panose="02040503050406030204" pitchFamily="18" charset="0"/>
              <a:ea typeface="Cambria" panose="02040503050406030204" pitchFamily="18" charset="0"/>
            </a:endParaRPr>
          </a:p>
          <a:p>
            <a:pPr marL="57150">
              <a:tabLst>
                <a:tab pos="457200" algn="l"/>
                <a:tab pos="628650" algn="l"/>
                <a:tab pos="1200150" algn="l"/>
                <a:tab pos="1314450" algn="l"/>
              </a:tabLst>
            </a:pPr>
            <a:r>
              <a:rPr lang="en-US" sz="2370" b="1" dirty="0" smtClean="0">
                <a:latin typeface="Cambria" panose="02040503050406030204" pitchFamily="18" charset="0"/>
                <a:ea typeface="Cambria" panose="02040503050406030204" pitchFamily="18" charset="0"/>
              </a:rPr>
              <a:t>	Exercise the gifts you have been given and take hold of the opportunities for ministry that have been placed before you.</a:t>
            </a:r>
          </a:p>
          <a:p>
            <a:pPr marL="57150">
              <a:tabLst>
                <a:tab pos="457200" algn="l"/>
                <a:tab pos="628650" algn="l"/>
                <a:tab pos="1200150" algn="l"/>
                <a:tab pos="1314450" algn="l"/>
              </a:tabLst>
            </a:pPr>
            <a:endParaRPr lang="en-US" sz="1000" b="1" dirty="0">
              <a:latin typeface="Cambria" panose="02040503050406030204" pitchFamily="18" charset="0"/>
              <a:ea typeface="Cambria" panose="02040503050406030204" pitchFamily="18" charset="0"/>
            </a:endParaRPr>
          </a:p>
          <a:p>
            <a:pPr marL="57150">
              <a:tabLst>
                <a:tab pos="457200" algn="l"/>
                <a:tab pos="628650" algn="l"/>
                <a:tab pos="1200150" algn="l"/>
                <a:tab pos="1314450" algn="l"/>
              </a:tabLst>
            </a:pPr>
            <a:r>
              <a:rPr lang="en-US" sz="2370" b="1" dirty="0" smtClean="0">
                <a:latin typeface="Cambria" panose="02040503050406030204" pitchFamily="18" charset="0"/>
                <a:ea typeface="Cambria" panose="02040503050406030204" pitchFamily="18" charset="0"/>
              </a:rPr>
              <a:t>	Yes, you could join the mass of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pew-warmer</a:t>
            </a:r>
            <a:r>
              <a:rPr lang="en-US" sz="2370" b="1" i="1" dirty="0" smtClean="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who sit in their seats, fold their arms, and watch like spectators, while roughly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20</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percent</a:t>
            </a:r>
            <a:r>
              <a:rPr lang="en-US" sz="2370" b="1" dirty="0" smtClean="0">
                <a:latin typeface="Cambria" panose="02040503050406030204" pitchFamily="18" charset="0"/>
                <a:ea typeface="Cambria" panose="02040503050406030204" pitchFamily="18" charset="0"/>
              </a:rPr>
              <a:t> of church members actually exercise their spiritual gifts and do the work of ministry.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893939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71447"/>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Giving your gift and glorifying the giver</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10600" cy="3682547"/>
          </a:xfrm>
          <a:prstGeom prst="rect">
            <a:avLst/>
          </a:prstGeom>
          <a:noFill/>
          <a:effectLst/>
        </p:spPr>
        <p:txBody>
          <a:bodyPr wrap="square" rtlCol="0">
            <a:spAutoFit/>
          </a:bodyPr>
          <a:lstStyle/>
          <a:p>
            <a:pPr marL="57150">
              <a:tabLst>
                <a:tab pos="457200" algn="l"/>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When you do, realize that you are squandering the gifts God has given you for the purpose of building up your fellow believers. </a:t>
            </a:r>
          </a:p>
          <a:p>
            <a:pPr marL="57150">
              <a:tabLst>
                <a:tab pos="457200" algn="l"/>
                <a:tab pos="628650" algn="l"/>
                <a:tab pos="1200150" algn="l"/>
                <a:tab pos="131445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57150">
              <a:tabLst>
                <a:tab pos="457200" algn="l"/>
                <a:tab pos="628650" algn="l"/>
                <a:tab pos="1200150" algn="l"/>
                <a:tab pos="131445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There is a part to play in the ministry, of the Gospel of Jesus Christ, that only you can play. </a:t>
            </a:r>
          </a:p>
          <a:p>
            <a:pPr marL="57150">
              <a:tabLst>
                <a:tab pos="457200" algn="l"/>
                <a:tab pos="628650" algn="l"/>
                <a:tab pos="1200150" algn="l"/>
                <a:tab pos="1314450" algn="l"/>
              </a:tabLst>
            </a:pPr>
            <a:endParaRPr lang="en-US" sz="1000" b="1" dirty="0">
              <a:latin typeface="Cambria" panose="02040503050406030204" pitchFamily="18" charset="0"/>
              <a:ea typeface="Cambria" panose="02040503050406030204" pitchFamily="18" charset="0"/>
            </a:endParaRPr>
          </a:p>
          <a:p>
            <a:pPr marL="57150">
              <a:tabLst>
                <a:tab pos="457200" algn="l"/>
                <a:tab pos="628650" algn="l"/>
                <a:tab pos="1200150" algn="l"/>
                <a:tab pos="1314450" algn="l"/>
              </a:tabLst>
            </a:pPr>
            <a:r>
              <a:rPr lang="en-US" sz="2370" b="1" dirty="0" smtClean="0">
                <a:latin typeface="Cambria" panose="02040503050406030204" pitchFamily="18" charset="0"/>
                <a:ea typeface="Cambria" panose="02040503050406030204" pitchFamily="18" charset="0"/>
              </a:rPr>
              <a:t>	If you refuse to use your gift, your brothers and sister in Christ miss out on an important means of spiritual growth, and worse, your Creator is robbed of the glory He rightly deserves.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518719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10287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486400"/>
            <a:ext cx="68580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One Body, Many Members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25 October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13:1 – 13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“Love: The Greatest of All”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1450" y="1219201"/>
            <a:ext cx="8820150" cy="498598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There is something about seeing the music happen that creates a sense of wonder and exhilaration.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Rather than thinking of music as a technically satisfying product, we experience it as a profoundly human work of art. </a:t>
            </a:r>
            <a:endParaRPr lang="en-US" sz="24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At a symphony, we witness the entire orchestra assembled as a whole.  When we gaze at the conductor, it appears as though he is conjuring up the music like a magician.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Yet as we pan across the stage and see the passionate labor of the individual and gifted musicians, we realize that whatever inspiration may be summoned by the </a:t>
            </a:r>
            <a:r>
              <a:rPr lang="en-US" sz="2400" b="1" i="1" dirty="0" smtClean="0">
                <a:latin typeface="Cambria" panose="02040503050406030204" pitchFamily="18" charset="0"/>
                <a:ea typeface="Cambria" panose="02040503050406030204" pitchFamily="18" charset="0"/>
              </a:rPr>
              <a:t>“magic wand”</a:t>
            </a:r>
            <a:r>
              <a:rPr lang="en-US" sz="2400" b="1" dirty="0" smtClean="0">
                <a:latin typeface="Cambria" panose="02040503050406030204" pitchFamily="18" charset="0"/>
                <a:ea typeface="Cambria" panose="02040503050406030204" pitchFamily="18" charset="0"/>
              </a:rPr>
              <a:t> of the conductor,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harmony</a:t>
            </a:r>
            <a:r>
              <a:rPr lang="en-US" sz="2400" b="1" dirty="0" smtClean="0">
                <a:latin typeface="Cambria" panose="02040503050406030204" pitchFamily="18" charset="0"/>
                <a:ea typeface="Cambria" panose="02040503050406030204" pitchFamily="18" charset="0"/>
              </a:rPr>
              <a:t> of the artists creates the beautiful sounds that fill the concert hall.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4605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0395069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1450" y="1143000"/>
            <a:ext cx="8820150" cy="520142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Though the individual musician plays a vital role in the symphony, only when they all perform together as a harmonious body can we fully experience the scope, breadth, and depth of the symphonic music.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Similarly, understanding how spiritual gifts work melodiously in the church, takes more than just listening to the harmony the members make when tuned into their gifts. </a:t>
            </a:r>
            <a:endParaRPr lang="en-US" sz="24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It takes seeing each member of the church as an essential individual instrument, vital to the whole body.  And it takes an appreciation for the work of the great </a:t>
            </a:r>
            <a:r>
              <a:rPr lang="en-US" sz="2400" b="1" dirty="0">
                <a:latin typeface="Cambria" panose="02040503050406030204" pitchFamily="18" charset="0"/>
                <a:ea typeface="Cambria" panose="02040503050406030204" pitchFamily="18" charset="0"/>
              </a:rPr>
              <a:t>Conductor — </a:t>
            </a:r>
            <a:r>
              <a:rPr lang="en-US" sz="2400" b="1" i="1" dirty="0" smtClean="0">
                <a:latin typeface="Cambria" panose="02040503050406030204" pitchFamily="18" charset="0"/>
                <a:ea typeface="Cambria" panose="02040503050406030204" pitchFamily="18" charset="0"/>
              </a:rPr>
              <a:t>the Holy Spirit </a:t>
            </a:r>
            <a:r>
              <a:rPr lang="en-US" sz="2400" b="1" dirty="0" smtClean="0">
                <a:latin typeface="Cambria" panose="02040503050406030204" pitchFamily="18" charset="0"/>
                <a:ea typeface="Cambria" panose="02040503050406030204" pitchFamily="18" charset="0"/>
              </a:rPr>
              <a:t>— who gifts and guides each member and the body according to His will and His purpose: the building up of the body of Christ.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4605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0131581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1450" y="1219200"/>
            <a:ext cx="8820150" cy="2462213"/>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this 12th chapter Paul, provides a solid understanding  of spiritual gifts.  His focus is not so much on the details of each gift, but on how and why the gifts together produce a full, real life sound.  When believers practice the gifts properly, the rich, harmonious sound that results glorifies God as the Lord’s people build up one another in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4605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47379656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447" y="1219200"/>
            <a:ext cx="8467165" cy="329320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Now concerning spiritual</a:t>
            </a:r>
            <a:r>
              <a:rPr lang="en-US" sz="2800" i="1" dirty="0">
                <a:latin typeface="Georgia" panose="02040502050405020303" pitchFamily="18" charset="0"/>
              </a:rPr>
              <a:t> gifts, brethren, I do not want you to be ignorant</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You </a:t>
            </a:r>
            <a:r>
              <a:rPr lang="en-US" sz="2800" i="1" dirty="0">
                <a:latin typeface="Georgia" panose="02040502050405020303" pitchFamily="18" charset="0"/>
              </a:rPr>
              <a:t>know that you were Gentiles, carried away to these dumb idols, however you were led</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Therefore </a:t>
            </a:r>
            <a:r>
              <a:rPr lang="en-US" sz="2800" i="1" dirty="0">
                <a:latin typeface="Georgia" panose="02040502050405020303" pitchFamily="18" charset="0"/>
              </a:rPr>
              <a:t>I make known to you that no one speaking by the Spirit of God calls </a:t>
            </a:r>
            <a:r>
              <a:rPr lang="en-US" sz="2800" i="1" dirty="0" smtClean="0">
                <a:latin typeface="Georgia" panose="02040502050405020303" pitchFamily="18" charset="0"/>
              </a:rPr>
              <a:t>Jesus accursed</a:t>
            </a:r>
            <a:r>
              <a:rPr lang="en-US" sz="2800" i="1" dirty="0">
                <a:latin typeface="Georgia" panose="02040502050405020303" pitchFamily="18" charset="0"/>
              </a:rPr>
              <a:t>, and no one can say that Jesus is Lord except by the Holy Spirit</a:t>
            </a:r>
            <a:r>
              <a:rPr lang="en-US" sz="2800" i="1" dirty="0" smtClean="0">
                <a:latin typeface="Georgia" panose="02040502050405020303" pitchFamily="18" charset="0"/>
              </a:rPr>
              <a:t>.</a:t>
            </a:r>
            <a:endParaRPr lang="en-US" sz="248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1864" y="1143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12:1-3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143000"/>
            <a:ext cx="8610601"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ends his instructions concerning the proper observance of the Lord’s Supper with the words </a:t>
            </a:r>
            <a:r>
              <a:rPr lang="en-US" sz="2400" b="1" i="1" dirty="0" smtClean="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And the rest I will set in order when I </a:t>
            </a:r>
            <a:r>
              <a:rPr lang="en-US" sz="2400" b="1" i="1" dirty="0" smtClean="0">
                <a:effectLst>
                  <a:outerShdw blurRad="38100" dist="38100" dir="2700000" algn="tl">
                    <a:srgbClr val="000000">
                      <a:alpha val="43137"/>
                    </a:srgbClr>
                  </a:outerShdw>
                </a:effectLst>
                <a:latin typeface="Cambria" pitchFamily="18" charset="0"/>
              </a:rPr>
              <a:t>come</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11:34</a:t>
            </a:r>
            <a:r>
              <a:rPr lang="en-US" sz="2400" b="1" dirty="0" smtClean="0">
                <a:latin typeface="Cambria" pitchFamily="18" charset="0"/>
                <a:ea typeface="Cambria" panose="02040503050406030204" pitchFamily="18" charset="0"/>
              </a:rPr>
              <a:t>).  He had given them just enough details to answer their questions and solve their current crisis, and he anticipated offering further instruction in person during a future visit. </a:t>
            </a:r>
          </a:p>
          <a:p>
            <a:pPr indent="457200">
              <a:spcAft>
                <a:spcPts val="1200"/>
              </a:spcAft>
            </a:pPr>
            <a:r>
              <a:rPr lang="en-US" sz="2400" b="1" dirty="0" smtClean="0">
                <a:latin typeface="Cambria" pitchFamily="18" charset="0"/>
              </a:rPr>
              <a:t>Paul now moves on to the next area of controversy and conflict in Corinth: the proper attitude toward and practice of spiritual gifts.  He begins with a sharp transition to this new topic: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Now concerning</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12:1</a:t>
            </a:r>
            <a:r>
              <a:rPr lang="en-US" sz="2400" b="1" dirty="0" smtClean="0">
                <a:latin typeface="Cambria" pitchFamily="18" charset="0"/>
              </a:rPr>
              <a:t>). </a:t>
            </a:r>
          </a:p>
          <a:p>
            <a:pPr indent="457200">
              <a:spcAft>
                <a:spcPts val="1200"/>
              </a:spcAft>
            </a:pPr>
            <a:r>
              <a:rPr lang="en-US" sz="2400" b="1" dirty="0" smtClean="0">
                <a:latin typeface="Cambria" pitchFamily="18" charset="0"/>
              </a:rPr>
              <a:t>Regarding spiritual gifts, Paul didn’t want anybody in Corinth to say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 don’t really know much about that, and I don’t really care</a:t>
            </a:r>
            <a:r>
              <a:rPr lang="en-US" sz="2400" b="1" i="1" dirty="0" smtClean="0">
                <a:latin typeface="Cambria" pitchFamily="18" charset="0"/>
              </a:rPr>
              <a:t>.”</a:t>
            </a:r>
            <a:r>
              <a:rPr lang="en-US" sz="2400" b="1" dirty="0" smtClean="0">
                <a:latin typeface="Cambria" pitchFamily="18" charset="0"/>
              </a:rPr>
              <a:t>  He marks the importance of the issue by saying he doesn’t want believers to be </a:t>
            </a:r>
            <a:r>
              <a:rPr lang="en-US" sz="2400" b="1" i="1" dirty="0" smtClean="0">
                <a:effectLst>
                  <a:outerShdw blurRad="38100" dist="38100" dir="2700000" algn="tl">
                    <a:srgbClr val="000000">
                      <a:alpha val="43137"/>
                    </a:srgbClr>
                  </a:outerShdw>
                </a:effectLst>
                <a:latin typeface="Cambria" pitchFamily="18" charset="0"/>
              </a:rPr>
              <a:t>unaware</a:t>
            </a:r>
            <a:r>
              <a:rPr lang="en-US" sz="2400" b="1" i="1" dirty="0" smtClean="0">
                <a:latin typeface="Cambria" pitchFamily="18" charset="0"/>
              </a:rPr>
              <a:t> or </a:t>
            </a:r>
            <a:r>
              <a:rPr lang="en-US" sz="2400" b="1" i="1" dirty="0" smtClean="0">
                <a:effectLst>
                  <a:outerShdw blurRad="38100" dist="38100" dir="2700000" algn="tl">
                    <a:srgbClr val="000000">
                      <a:alpha val="43137"/>
                    </a:srgbClr>
                  </a:outerShdw>
                </a:effectLst>
                <a:latin typeface="Cambria" pitchFamily="18" charset="0"/>
              </a:rPr>
              <a:t>ignorant</a:t>
            </a:r>
            <a:r>
              <a:rPr lang="en-US" sz="2400" b="1" dirty="0" smtClean="0">
                <a:latin typeface="Cambria" pitchFamily="18" charset="0"/>
              </a:rPr>
              <a:t>.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50468</TotalTime>
  <Words>3610</Words>
  <Application>Microsoft Office PowerPoint</Application>
  <PresentationFormat>On-screen Show (4:3)</PresentationFormat>
  <Paragraphs>236</Paragraphs>
  <Slides>43</Slides>
  <Notes>40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 Lesson Overview</vt:lpstr>
      <vt:lpstr>1 Corinthians 12:1-3</vt:lpstr>
      <vt:lpstr>1 Corinthians 12:1-3</vt:lpstr>
      <vt:lpstr>1 Corinthians 12:1-3</vt:lpstr>
      <vt:lpstr>1 Corinthians 12:4-11</vt:lpstr>
      <vt:lpstr>1 Corinthians 12:4-11</vt:lpstr>
      <vt:lpstr>1 Corinthians 12:4-11</vt:lpstr>
      <vt:lpstr>1 Corinthians 12:4-11</vt:lpstr>
      <vt:lpstr>1 Corinthians 12:4-11</vt:lpstr>
      <vt:lpstr>1 Corinthians 12:4-11</vt:lpstr>
      <vt:lpstr>1 Corinthians 12:4-11</vt:lpstr>
      <vt:lpstr>1 Corinthians 12:4-11</vt:lpstr>
      <vt:lpstr>1 Corinthians 12:4-11</vt:lpstr>
      <vt:lpstr>1 Corinthians 12:4-11</vt:lpstr>
      <vt:lpstr>1 Corinthians 12:4-11</vt:lpstr>
      <vt:lpstr>1 Corinthians 12:12-14</vt:lpstr>
      <vt:lpstr>1 Corinthians 12:12-14</vt:lpstr>
      <vt:lpstr>1 Corinthians 12:12-14</vt:lpstr>
      <vt:lpstr>1 Corinthians 12:12-14</vt:lpstr>
      <vt:lpstr>1 Corinthians 12:15-27</vt:lpstr>
      <vt:lpstr>1 Corinthians 12:15-27</vt:lpstr>
      <vt:lpstr>1 Corinthians 12:15-27</vt:lpstr>
      <vt:lpstr>1 Corinthians 12:15-27</vt:lpstr>
      <vt:lpstr>1 Corinthians 12:15-27</vt:lpstr>
      <vt:lpstr>1 Corinthians 12:28-31</vt:lpstr>
      <vt:lpstr>1 Corinthians 12:28-31</vt:lpstr>
      <vt:lpstr>1 Corinthians 12:28-31</vt:lpstr>
      <vt:lpstr>1 Corinthians 12:28-31</vt:lpstr>
      <vt:lpstr>Slide 35</vt:lpstr>
      <vt:lpstr>Application – Giving your gift and glorifying the giver</vt:lpstr>
      <vt:lpstr>Application – Giving your gift and glorifying the giver</vt:lpstr>
      <vt:lpstr>Application – Giving your gift and glorifying the giver</vt:lpstr>
      <vt:lpstr>Application – Giving your gift and glorifying the giver</vt:lpstr>
      <vt:lpstr>Application – Giving your gift and glorifying the giver</vt:lpstr>
      <vt:lpstr>Application – Giving your gift and glorifying the giver</vt:lpstr>
      <vt:lpstr>Slide 42</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9229</cp:revision>
  <cp:lastPrinted>2023-05-06T01:46:48Z</cp:lastPrinted>
  <dcterms:created xsi:type="dcterms:W3CDTF">2016-10-08T19:35:00Z</dcterms:created>
  <dcterms:modified xsi:type="dcterms:W3CDTF">2023-10-18T18:11:47Z</dcterms:modified>
</cp:coreProperties>
</file>